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302" r:id="rId2"/>
    <p:sldId id="278" r:id="rId3"/>
    <p:sldId id="303" r:id="rId4"/>
    <p:sldId id="304" r:id="rId5"/>
    <p:sldId id="305" r:id="rId6"/>
    <p:sldId id="307" r:id="rId7"/>
    <p:sldId id="306" r:id="rId8"/>
    <p:sldId id="308" r:id="rId9"/>
    <p:sldId id="309" r:id="rId10"/>
    <p:sldId id="318" r:id="rId11"/>
    <p:sldId id="310" r:id="rId12"/>
    <p:sldId id="311" r:id="rId13"/>
    <p:sldId id="312" r:id="rId14"/>
    <p:sldId id="313" r:id="rId15"/>
    <p:sldId id="314" r:id="rId16"/>
    <p:sldId id="317" r:id="rId17"/>
    <p:sldId id="31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85" autoAdjust="0"/>
    <p:restoredTop sz="89655" autoAdjust="0"/>
  </p:normalViewPr>
  <p:slideViewPr>
    <p:cSldViewPr>
      <p:cViewPr>
        <p:scale>
          <a:sx n="67" d="100"/>
          <a:sy n="67" d="100"/>
        </p:scale>
        <p:origin x="-1860" y="-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64" d="100"/>
          <a:sy n="64" d="100"/>
        </p:scale>
        <p:origin x="-26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88005B-78CF-481B-940E-E83B5FF1B01F}" type="datetimeFigureOut">
              <a:rPr lang="en-GB" smtClean="0"/>
              <a:t>25/08/2013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2E5A86-8039-4FA9-AEB3-DD8C692BC129}" type="slidenum">
              <a:rPr lang="en-GB" smtClean="0"/>
              <a:t>‹#›</a:t>
            </a:fld>
            <a:endParaRPr lang="en-GB"/>
          </a:p>
        </p:txBody>
      </p:sp>
    </p:spTree>
    <p:extLst>
      <p:ext uri="{BB962C8B-B14F-4D97-AF65-F5344CB8AC3E}">
        <p14:creationId xmlns:p14="http://schemas.microsoft.com/office/powerpoint/2010/main" val="515128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dirty="0" smtClean="0">
              <a:solidFill>
                <a:schemeClr val="bg1"/>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0"/>
          </p:nvPr>
        </p:nvSpPr>
        <p:spPr/>
        <p:txBody>
          <a:bodyPr/>
          <a:lstStyle/>
          <a:p>
            <a:fld id="{BD2E5A86-8039-4FA9-AEB3-DD8C692BC129}" type="slidenum">
              <a:rPr lang="en-GB" smtClean="0"/>
              <a:t>1</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2</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3</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2E5A86-8039-4FA9-AEB3-DD8C692BC129}" type="slidenum">
              <a:rPr lang="en-GB" smtClean="0"/>
              <a:t>4</a:t>
            </a:fld>
            <a:endParaRPr lang="en-GB"/>
          </a:p>
        </p:txBody>
      </p:sp>
    </p:spTree>
    <p:extLst>
      <p:ext uri="{BB962C8B-B14F-4D97-AF65-F5344CB8AC3E}">
        <p14:creationId xmlns:p14="http://schemas.microsoft.com/office/powerpoint/2010/main" val="1091487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 of miracles – Clint, </a:t>
            </a:r>
            <a:endParaRPr lang="en-GB" dirty="0"/>
          </a:p>
        </p:txBody>
      </p:sp>
      <p:sp>
        <p:nvSpPr>
          <p:cNvPr id="4" name="Slide Number Placeholder 3"/>
          <p:cNvSpPr>
            <a:spLocks noGrp="1"/>
          </p:cNvSpPr>
          <p:nvPr>
            <p:ph type="sldNum" sz="quarter" idx="10"/>
          </p:nvPr>
        </p:nvSpPr>
        <p:spPr/>
        <p:txBody>
          <a:bodyPr/>
          <a:lstStyle/>
          <a:p>
            <a:fld id="{BD2E5A86-8039-4FA9-AEB3-DD8C692BC129}" type="slidenum">
              <a:rPr lang="en-GB" smtClean="0"/>
              <a:t>8</a:t>
            </a:fld>
            <a:endParaRPr lang="en-GB"/>
          </a:p>
        </p:txBody>
      </p:sp>
    </p:spTree>
    <p:extLst>
      <p:ext uri="{BB962C8B-B14F-4D97-AF65-F5344CB8AC3E}">
        <p14:creationId xmlns:p14="http://schemas.microsoft.com/office/powerpoint/2010/main" val="24401441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71BD0A7-8B3A-455A-BF22-2C3CA4B6C8E8}" type="datetimeFigureOut">
              <a:rPr lang="en-GB" smtClean="0"/>
              <a:t>25/08/2013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D0A7-8B3A-455A-BF22-2C3CA4B6C8E8}" type="datetimeFigureOut">
              <a:rPr lang="en-GB" smtClean="0"/>
              <a:t>25/08/2013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D0A7-8B3A-455A-BF22-2C3CA4B6C8E8}" type="datetimeFigureOut">
              <a:rPr lang="en-GB" smtClean="0"/>
              <a:t>25/08/2013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71BD0A7-8B3A-455A-BF22-2C3CA4B6C8E8}" type="datetimeFigureOut">
              <a:rPr lang="en-GB" smtClean="0"/>
              <a:t>25/08/2013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BD0A7-8B3A-455A-BF22-2C3CA4B6C8E8}" type="datetimeFigureOut">
              <a:rPr lang="en-GB" smtClean="0"/>
              <a:t>25/08/2013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71BD0A7-8B3A-455A-BF22-2C3CA4B6C8E8}" type="datetimeFigureOut">
              <a:rPr lang="en-GB" smtClean="0"/>
              <a:t>25/08/2013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71BD0A7-8B3A-455A-BF22-2C3CA4B6C8E8}" type="datetimeFigureOut">
              <a:rPr lang="en-GB" smtClean="0"/>
              <a:t>25/08/2013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1BD0A7-8B3A-455A-BF22-2C3CA4B6C8E8}" type="datetimeFigureOut">
              <a:rPr lang="en-GB" smtClean="0"/>
              <a:t>25/08/2013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BD0A7-8B3A-455A-BF22-2C3CA4B6C8E8}" type="datetimeFigureOut">
              <a:rPr lang="en-GB" smtClean="0"/>
              <a:t>25/08/2013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D0A7-8B3A-455A-BF22-2C3CA4B6C8E8}" type="datetimeFigureOut">
              <a:rPr lang="en-GB" smtClean="0"/>
              <a:t>25/08/2013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D0A7-8B3A-455A-BF22-2C3CA4B6C8E8}" type="datetimeFigureOut">
              <a:rPr lang="en-GB" smtClean="0"/>
              <a:t>25/08/2013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0057AB-96AC-4037-B3CD-037067CE29C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71BD0A7-8B3A-455A-BF22-2C3CA4B6C8E8}" type="datetimeFigureOut">
              <a:rPr lang="en-GB" smtClean="0"/>
              <a:t>25/08/2013</a:t>
            </a:fld>
            <a:endParaRPr lang="en-GB"/>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GB"/>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F0057AB-96AC-4037-B3CD-037067CE29CF}"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8614"/>
            <a:ext cx="8460432" cy="778098"/>
          </a:xfrm>
        </p:spPr>
        <p:txBody>
          <a:bodyPr/>
          <a:lstStyle/>
          <a:p>
            <a:r>
              <a:rPr lang="en-GB" sz="3600" dirty="0" smtClean="0">
                <a:solidFill>
                  <a:schemeClr val="bg1"/>
                </a:solidFill>
                <a:latin typeface="Tahoma" pitchFamily="34" charset="0"/>
                <a:ea typeface="Tahoma" pitchFamily="34" charset="0"/>
                <a:cs typeface="Tahoma" pitchFamily="34" charset="0"/>
              </a:rPr>
              <a:t>Prayer part 3 – final episode</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144016" y="836712"/>
            <a:ext cx="8892480" cy="5688632"/>
          </a:xfrm>
        </p:spPr>
        <p:txBody>
          <a:bodyPr>
            <a:noAutofit/>
          </a:bodyPr>
          <a:lstStyle/>
          <a:p>
            <a:r>
              <a:rPr lang="en-GB" sz="2800" dirty="0" smtClean="0">
                <a:solidFill>
                  <a:schemeClr val="bg1"/>
                </a:solidFill>
              </a:rPr>
              <a:t>James – a small book with a lot to say about prayer. </a:t>
            </a:r>
            <a:r>
              <a:rPr lang="en-GB" sz="2800" dirty="0" err="1" smtClean="0">
                <a:solidFill>
                  <a:schemeClr val="bg1"/>
                </a:solidFill>
              </a:rPr>
              <a:t>Pg</a:t>
            </a:r>
            <a:r>
              <a:rPr lang="en-GB" sz="2800" dirty="0" smtClean="0">
                <a:solidFill>
                  <a:schemeClr val="bg1"/>
                </a:solidFill>
              </a:rPr>
              <a:t> 856</a:t>
            </a:r>
          </a:p>
          <a:p>
            <a:r>
              <a:rPr lang="en-GB" sz="2800" dirty="0" smtClean="0">
                <a:solidFill>
                  <a:schemeClr val="bg1"/>
                </a:solidFill>
              </a:rPr>
              <a:t>Some of what he says is easy to understand practically</a:t>
            </a:r>
          </a:p>
          <a:p>
            <a:r>
              <a:rPr lang="en-GB" sz="2800" dirty="0" smtClean="0">
                <a:solidFill>
                  <a:schemeClr val="bg1"/>
                </a:solidFill>
              </a:rPr>
              <a:t>Some of what James writes seem to be “hard sayings”!</a:t>
            </a:r>
          </a:p>
          <a:p>
            <a:pPr lvl="1"/>
            <a:r>
              <a:rPr lang="en-GB" sz="2800" dirty="0" smtClean="0">
                <a:solidFill>
                  <a:schemeClr val="bg1"/>
                </a:solidFill>
              </a:rPr>
              <a:t>That is where we will turn our attention today</a:t>
            </a:r>
          </a:p>
          <a:p>
            <a:pPr lvl="1"/>
            <a:r>
              <a:rPr lang="en-GB" sz="2800" dirty="0" smtClean="0">
                <a:solidFill>
                  <a:schemeClr val="bg1"/>
                </a:solidFill>
              </a:rPr>
              <a:t>The groundwork was laid in the easier matters we have already covered – so lets get the context by reading the wrapper verses again.</a:t>
            </a:r>
          </a:p>
        </p:txBody>
      </p:sp>
    </p:spTree>
    <p:extLst>
      <p:ext uri="{BB962C8B-B14F-4D97-AF65-F5344CB8AC3E}">
        <p14:creationId xmlns:p14="http://schemas.microsoft.com/office/powerpoint/2010/main" val="33868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78098"/>
          </a:xfrm>
        </p:spPr>
        <p:txBody>
          <a:bodyPr/>
          <a:lstStyle/>
          <a:p>
            <a:r>
              <a:rPr lang="en-GB" dirty="0" smtClean="0">
                <a:solidFill>
                  <a:schemeClr val="bg1"/>
                </a:solidFill>
              </a:rPr>
              <a:t>miracles</a:t>
            </a:r>
            <a:endParaRPr lang="en-GB" dirty="0">
              <a:solidFill>
                <a:schemeClr val="bg1"/>
              </a:solidFill>
            </a:endParaRPr>
          </a:p>
        </p:txBody>
      </p:sp>
      <p:sp>
        <p:nvSpPr>
          <p:cNvPr id="3" name="Content Placeholder 2"/>
          <p:cNvSpPr>
            <a:spLocks noGrp="1"/>
          </p:cNvSpPr>
          <p:nvPr>
            <p:ph sz="quarter" idx="13"/>
          </p:nvPr>
        </p:nvSpPr>
        <p:spPr>
          <a:xfrm>
            <a:off x="609600" y="1196752"/>
            <a:ext cx="7924800" cy="5112568"/>
          </a:xfrm>
        </p:spPr>
        <p:txBody>
          <a:bodyPr>
            <a:normAutofit fontScale="77500" lnSpcReduction="20000"/>
          </a:bodyPr>
          <a:lstStyle/>
          <a:p>
            <a:r>
              <a:rPr lang="en-GB" sz="2800" dirty="0" smtClean="0">
                <a:solidFill>
                  <a:schemeClr val="bg1"/>
                </a:solidFill>
              </a:rPr>
              <a:t>Miracles as a sign to establish the church</a:t>
            </a:r>
          </a:p>
          <a:p>
            <a:pPr lvl="1"/>
            <a:r>
              <a:rPr lang="en-GB" sz="2800" dirty="0" smtClean="0">
                <a:solidFill>
                  <a:schemeClr val="bg1"/>
                </a:solidFill>
              </a:rPr>
              <a:t>Few healings recorded in the Old Testament</a:t>
            </a:r>
          </a:p>
          <a:p>
            <a:pPr lvl="1"/>
            <a:r>
              <a:rPr lang="en-GB" sz="2800" dirty="0" smtClean="0">
                <a:solidFill>
                  <a:schemeClr val="bg1"/>
                </a:solidFill>
              </a:rPr>
              <a:t>Explosion in the NT – Philip city in Samaria (Acts 8) Simon </a:t>
            </a:r>
          </a:p>
          <a:p>
            <a:r>
              <a:rPr lang="en-GB" sz="2800" dirty="0" smtClean="0">
                <a:solidFill>
                  <a:schemeClr val="bg1"/>
                </a:solidFill>
              </a:rPr>
              <a:t>Miracles to stand in place of our advanced medical knowledge</a:t>
            </a:r>
          </a:p>
          <a:p>
            <a:pPr lvl="1"/>
            <a:r>
              <a:rPr lang="en-GB" sz="2800" dirty="0" smtClean="0">
                <a:solidFill>
                  <a:schemeClr val="bg1"/>
                </a:solidFill>
              </a:rPr>
              <a:t>Woman subject to bleeding for 12 years – spent all her living and not healed</a:t>
            </a:r>
            <a:r>
              <a:rPr lang="en-GB" sz="2800" dirty="0">
                <a:solidFill>
                  <a:schemeClr val="bg1"/>
                </a:solidFill>
              </a:rPr>
              <a:t>! </a:t>
            </a:r>
            <a:endParaRPr lang="en-GB" sz="2800" dirty="0" smtClean="0">
              <a:solidFill>
                <a:schemeClr val="bg1"/>
              </a:solidFill>
            </a:endParaRPr>
          </a:p>
          <a:p>
            <a:pPr lvl="1"/>
            <a:r>
              <a:rPr lang="en-GB" sz="2800" dirty="0" smtClean="0">
                <a:solidFill>
                  <a:schemeClr val="bg1"/>
                </a:solidFill>
              </a:rPr>
              <a:t>What value the miracles would have in comforting </a:t>
            </a:r>
            <a:r>
              <a:rPr lang="en-GB" sz="2800" dirty="0">
                <a:solidFill>
                  <a:schemeClr val="bg1"/>
                </a:solidFill>
              </a:rPr>
              <a:t>hard pressed believers (scattered/poverty stricken and opposed)</a:t>
            </a:r>
          </a:p>
          <a:p>
            <a:r>
              <a:rPr lang="en-GB" sz="2800" dirty="0" smtClean="0">
                <a:solidFill>
                  <a:schemeClr val="bg1"/>
                </a:solidFill>
              </a:rPr>
              <a:t>Some think </a:t>
            </a:r>
            <a:r>
              <a:rPr lang="en-GB" sz="2800" dirty="0" smtClean="0">
                <a:solidFill>
                  <a:schemeClr val="bg1"/>
                </a:solidFill>
              </a:rPr>
              <a:t>miraculous healings had ceased and James instruction with it</a:t>
            </a:r>
          </a:p>
          <a:p>
            <a:r>
              <a:rPr lang="en-GB" sz="2800" dirty="0" smtClean="0">
                <a:solidFill>
                  <a:schemeClr val="bg1"/>
                </a:solidFill>
              </a:rPr>
              <a:t>Today we see less miraculous activity as the faith is established</a:t>
            </a:r>
          </a:p>
          <a:p>
            <a:pPr lvl="1"/>
            <a:r>
              <a:rPr lang="en-GB" sz="2800" dirty="0" smtClean="0">
                <a:solidFill>
                  <a:schemeClr val="bg1"/>
                </a:solidFill>
              </a:rPr>
              <a:t>More in the mission field</a:t>
            </a:r>
          </a:p>
          <a:p>
            <a:pPr lvl="1"/>
            <a:r>
              <a:rPr lang="en-GB" sz="2800" dirty="0" smtClean="0">
                <a:solidFill>
                  <a:schemeClr val="bg1"/>
                </a:solidFill>
              </a:rPr>
              <a:t>But God still works miraculously today – Clint </a:t>
            </a:r>
          </a:p>
          <a:p>
            <a:endParaRPr lang="en-GB" dirty="0">
              <a:solidFill>
                <a:schemeClr val="bg1"/>
              </a:solidFill>
            </a:endParaRPr>
          </a:p>
        </p:txBody>
      </p:sp>
    </p:spTree>
    <p:extLst>
      <p:ext uri="{BB962C8B-B14F-4D97-AF65-F5344CB8AC3E}">
        <p14:creationId xmlns:p14="http://schemas.microsoft.com/office/powerpoint/2010/main" val="1416335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40960" cy="648072"/>
          </a:xfrm>
        </p:spPr>
        <p:txBody>
          <a:bodyPr/>
          <a:lstStyle/>
          <a:p>
            <a:r>
              <a:rPr lang="en-GB" sz="2800" dirty="0" smtClean="0">
                <a:solidFill>
                  <a:schemeClr val="bg1"/>
                </a:solidFill>
              </a:rPr>
              <a:t>Context - Healing in the new testament</a:t>
            </a:r>
            <a:endParaRPr lang="en-GB" sz="2800" dirty="0">
              <a:solidFill>
                <a:schemeClr val="bg1"/>
              </a:solidFill>
            </a:endParaRPr>
          </a:p>
        </p:txBody>
      </p:sp>
      <p:sp>
        <p:nvSpPr>
          <p:cNvPr id="3" name="Content Placeholder 2"/>
          <p:cNvSpPr>
            <a:spLocks noGrp="1"/>
          </p:cNvSpPr>
          <p:nvPr>
            <p:ph sz="quarter" idx="13"/>
          </p:nvPr>
        </p:nvSpPr>
        <p:spPr>
          <a:xfrm>
            <a:off x="395536" y="1052736"/>
            <a:ext cx="8496944" cy="5805264"/>
          </a:xfrm>
        </p:spPr>
        <p:txBody>
          <a:bodyPr>
            <a:normAutofit fontScale="70000" lnSpcReduction="20000"/>
          </a:bodyPr>
          <a:lstStyle/>
          <a:p>
            <a:r>
              <a:rPr lang="en-GB" sz="2200" dirty="0" smtClean="0">
                <a:solidFill>
                  <a:schemeClr val="bg1"/>
                </a:solidFill>
              </a:rPr>
              <a:t>15 </a:t>
            </a:r>
            <a:r>
              <a:rPr lang="en-GB" sz="2200" dirty="0">
                <a:solidFill>
                  <a:schemeClr val="bg1"/>
                </a:solidFill>
              </a:rPr>
              <a:t>And the prayer offered in faith will make the sick person well; the Lord will raise them up</a:t>
            </a:r>
            <a:r>
              <a:rPr lang="en-GB" sz="2200" dirty="0" smtClean="0">
                <a:solidFill>
                  <a:schemeClr val="bg1"/>
                </a:solidFill>
              </a:rPr>
              <a:t>.</a:t>
            </a:r>
          </a:p>
          <a:p>
            <a:pPr lvl="1"/>
            <a:r>
              <a:rPr lang="en-GB" sz="2800" dirty="0" smtClean="0">
                <a:solidFill>
                  <a:schemeClr val="bg1"/>
                </a:solidFill>
              </a:rPr>
              <a:t>See the explosion of miracles and the purpose – is that the whole story in the NT?</a:t>
            </a:r>
          </a:p>
          <a:p>
            <a:pPr lvl="1"/>
            <a:r>
              <a:rPr lang="en-GB" sz="2800" dirty="0" smtClean="0">
                <a:solidFill>
                  <a:schemeClr val="bg1"/>
                </a:solidFill>
              </a:rPr>
              <a:t>No – look again</a:t>
            </a:r>
          </a:p>
          <a:p>
            <a:pPr lvl="2"/>
            <a:r>
              <a:rPr lang="en-GB" sz="2800" dirty="0" smtClean="0">
                <a:solidFill>
                  <a:schemeClr val="bg1"/>
                </a:solidFill>
              </a:rPr>
              <a:t>Jesus did not heal all the sick people He met</a:t>
            </a:r>
          </a:p>
          <a:p>
            <a:pPr lvl="3"/>
            <a:r>
              <a:rPr lang="en-GB" sz="2800" dirty="0" smtClean="0">
                <a:solidFill>
                  <a:schemeClr val="bg1"/>
                </a:solidFill>
              </a:rPr>
              <a:t>At the pool at Bethesda in Jerusalem – healed one man when many waited there for the waters to </a:t>
            </a:r>
            <a:r>
              <a:rPr lang="en-GB" sz="2800" dirty="0" smtClean="0">
                <a:solidFill>
                  <a:schemeClr val="bg1"/>
                </a:solidFill>
              </a:rPr>
              <a:t>stir</a:t>
            </a:r>
          </a:p>
          <a:p>
            <a:pPr lvl="3"/>
            <a:r>
              <a:rPr lang="en-GB" sz="2800" dirty="0" smtClean="0">
                <a:solidFill>
                  <a:schemeClr val="bg1"/>
                </a:solidFill>
              </a:rPr>
              <a:t>Not His purpose to heal everyone!</a:t>
            </a:r>
            <a:endParaRPr lang="en-GB" sz="2800" dirty="0" smtClean="0">
              <a:solidFill>
                <a:schemeClr val="bg1"/>
              </a:solidFill>
            </a:endParaRPr>
          </a:p>
          <a:p>
            <a:pPr lvl="2"/>
            <a:r>
              <a:rPr lang="en-GB" sz="2800" dirty="0" smtClean="0">
                <a:solidFill>
                  <a:schemeClr val="bg1"/>
                </a:solidFill>
              </a:rPr>
              <a:t>Paul left </a:t>
            </a:r>
            <a:r>
              <a:rPr lang="en-GB" sz="2800" dirty="0" err="1" smtClean="0">
                <a:solidFill>
                  <a:schemeClr val="bg1"/>
                </a:solidFill>
              </a:rPr>
              <a:t>Trophimus</a:t>
            </a:r>
            <a:r>
              <a:rPr lang="en-GB" sz="2800" dirty="0" smtClean="0">
                <a:solidFill>
                  <a:schemeClr val="bg1"/>
                </a:solidFill>
              </a:rPr>
              <a:t> behind at Miletus because he was ill – the apostle did not heal a useful fellow labourer</a:t>
            </a:r>
          </a:p>
          <a:p>
            <a:pPr lvl="2"/>
            <a:r>
              <a:rPr lang="en-GB" sz="2800" dirty="0" smtClean="0">
                <a:solidFill>
                  <a:schemeClr val="bg1"/>
                </a:solidFill>
              </a:rPr>
              <a:t>Paul advised Timothy to take a little wine for his stomach’s sake – prescribed medicine (not on the NHS) </a:t>
            </a:r>
          </a:p>
          <a:p>
            <a:pPr lvl="2"/>
            <a:r>
              <a:rPr lang="en-GB" sz="3200" dirty="0" smtClean="0">
                <a:solidFill>
                  <a:schemeClr val="bg1"/>
                </a:solidFill>
              </a:rPr>
              <a:t>Paul </a:t>
            </a:r>
            <a:r>
              <a:rPr lang="en-GB" sz="3200" dirty="0">
                <a:solidFill>
                  <a:schemeClr val="bg1"/>
                </a:solidFill>
              </a:rPr>
              <a:t>suffered with his “thorn in the flesh” although he prayed 3 times – assume no lack of faith </a:t>
            </a:r>
            <a:r>
              <a:rPr lang="en-GB" sz="3200" dirty="0">
                <a:solidFill>
                  <a:srgbClr val="002060"/>
                </a:solidFill>
              </a:rPr>
              <a:t>“</a:t>
            </a:r>
            <a:r>
              <a:rPr lang="en-GB" sz="2800" dirty="0">
                <a:solidFill>
                  <a:srgbClr val="002060"/>
                </a:solidFill>
              </a:rPr>
              <a:t>Three times I pleaded with the Lord to take it away from me. </a:t>
            </a:r>
            <a:r>
              <a:rPr lang="en-GB" sz="2800" b="1" baseline="30000" dirty="0">
                <a:solidFill>
                  <a:srgbClr val="002060"/>
                </a:solidFill>
              </a:rPr>
              <a:t>9 </a:t>
            </a:r>
            <a:r>
              <a:rPr lang="en-GB" sz="2800" dirty="0">
                <a:solidFill>
                  <a:srgbClr val="002060"/>
                </a:solidFill>
              </a:rPr>
              <a:t>But he said to me, ‘My grace is sufficient for you, for my power is made perfect in weakness.’” 1 </a:t>
            </a:r>
            <a:r>
              <a:rPr lang="en-GB" sz="2800" dirty="0" err="1">
                <a:solidFill>
                  <a:srgbClr val="002060"/>
                </a:solidFill>
              </a:rPr>
              <a:t>Cor</a:t>
            </a:r>
            <a:r>
              <a:rPr lang="en-GB" sz="2800" dirty="0">
                <a:solidFill>
                  <a:srgbClr val="002060"/>
                </a:solidFill>
              </a:rPr>
              <a:t> 12v8-9 </a:t>
            </a:r>
            <a:r>
              <a:rPr lang="en-GB" sz="2800" dirty="0" smtClean="0">
                <a:solidFill>
                  <a:schemeClr val="bg1"/>
                </a:solidFill>
              </a:rPr>
              <a:t>  </a:t>
            </a:r>
          </a:p>
        </p:txBody>
      </p:sp>
    </p:spTree>
    <p:extLst>
      <p:ext uri="{BB962C8B-B14F-4D97-AF65-F5344CB8AC3E}">
        <p14:creationId xmlns:p14="http://schemas.microsoft.com/office/powerpoint/2010/main" val="1969368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40960" cy="648072"/>
          </a:xfrm>
        </p:spPr>
        <p:txBody>
          <a:bodyPr/>
          <a:lstStyle/>
          <a:p>
            <a:r>
              <a:rPr lang="en-GB" sz="2800" dirty="0" smtClean="0">
                <a:solidFill>
                  <a:schemeClr val="bg1"/>
                </a:solidFill>
              </a:rPr>
              <a:t>Summary - Healing in the new testament</a:t>
            </a:r>
            <a:endParaRPr lang="en-GB" sz="2800" dirty="0">
              <a:solidFill>
                <a:schemeClr val="bg1"/>
              </a:solidFill>
            </a:endParaRPr>
          </a:p>
        </p:txBody>
      </p:sp>
      <p:sp>
        <p:nvSpPr>
          <p:cNvPr id="3" name="Content Placeholder 2"/>
          <p:cNvSpPr>
            <a:spLocks noGrp="1"/>
          </p:cNvSpPr>
          <p:nvPr>
            <p:ph sz="quarter" idx="13"/>
          </p:nvPr>
        </p:nvSpPr>
        <p:spPr>
          <a:xfrm>
            <a:off x="395536" y="1052736"/>
            <a:ext cx="8496944" cy="5544616"/>
          </a:xfrm>
        </p:spPr>
        <p:txBody>
          <a:bodyPr>
            <a:normAutofit lnSpcReduction="10000"/>
          </a:bodyPr>
          <a:lstStyle/>
          <a:p>
            <a:r>
              <a:rPr lang="en-GB" sz="2800" dirty="0" smtClean="0">
                <a:solidFill>
                  <a:schemeClr val="bg1"/>
                </a:solidFill>
              </a:rPr>
              <a:t>God is the author of all healing – natural, medical or miraculous</a:t>
            </a:r>
          </a:p>
          <a:p>
            <a:pPr lvl="1"/>
            <a:r>
              <a:rPr lang="en-GB" sz="2800" dirty="0" smtClean="0">
                <a:solidFill>
                  <a:schemeClr val="bg1"/>
                </a:solidFill>
              </a:rPr>
              <a:t>Miraculous healing remains valid today – though some say that it has ceased and we must acknowledge not as prevalent as NT times </a:t>
            </a:r>
          </a:p>
          <a:p>
            <a:r>
              <a:rPr lang="en-GB" sz="2800" dirty="0" smtClean="0">
                <a:solidFill>
                  <a:schemeClr val="bg1"/>
                </a:solidFill>
              </a:rPr>
              <a:t>New Testament model is not that all are healed - Jesus and Paul – therefore James should not be understood to be saying 100% healing</a:t>
            </a:r>
          </a:p>
          <a:p>
            <a:r>
              <a:rPr lang="en-GB" sz="2800" dirty="0" smtClean="0">
                <a:solidFill>
                  <a:schemeClr val="bg1"/>
                </a:solidFill>
              </a:rPr>
              <a:t>So what is do we take from the passage? </a:t>
            </a:r>
          </a:p>
          <a:p>
            <a:pPr lvl="1"/>
            <a:r>
              <a:rPr lang="en-GB" sz="2800" dirty="0" smtClean="0">
                <a:solidFill>
                  <a:schemeClr val="bg1"/>
                </a:solidFill>
              </a:rPr>
              <a:t>Beautiful process provided</a:t>
            </a:r>
          </a:p>
          <a:p>
            <a:pPr lvl="1"/>
            <a:r>
              <a:rPr lang="en-GB" sz="2800" dirty="0" smtClean="0">
                <a:solidFill>
                  <a:schemeClr val="bg1"/>
                </a:solidFill>
              </a:rPr>
              <a:t>Lord’s Will to be sought in this as all things</a:t>
            </a:r>
          </a:p>
        </p:txBody>
      </p:sp>
    </p:spTree>
    <p:extLst>
      <p:ext uri="{BB962C8B-B14F-4D97-AF65-F5344CB8AC3E}">
        <p14:creationId xmlns:p14="http://schemas.microsoft.com/office/powerpoint/2010/main" val="227727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40960" cy="648072"/>
          </a:xfrm>
        </p:spPr>
        <p:txBody>
          <a:bodyPr/>
          <a:lstStyle/>
          <a:p>
            <a:r>
              <a:rPr lang="en-GB" sz="2800" dirty="0" smtClean="0">
                <a:solidFill>
                  <a:schemeClr val="bg1"/>
                </a:solidFill>
              </a:rPr>
              <a:t>So what do see in these verses?</a:t>
            </a:r>
            <a:endParaRPr lang="en-GB" sz="2800" dirty="0">
              <a:solidFill>
                <a:schemeClr val="bg1"/>
              </a:solidFill>
            </a:endParaRPr>
          </a:p>
        </p:txBody>
      </p:sp>
      <p:sp>
        <p:nvSpPr>
          <p:cNvPr id="3" name="Content Placeholder 2"/>
          <p:cNvSpPr>
            <a:spLocks noGrp="1"/>
          </p:cNvSpPr>
          <p:nvPr>
            <p:ph sz="quarter" idx="13"/>
          </p:nvPr>
        </p:nvSpPr>
        <p:spPr>
          <a:xfrm>
            <a:off x="395536" y="980728"/>
            <a:ext cx="8496944" cy="5544616"/>
          </a:xfrm>
        </p:spPr>
        <p:txBody>
          <a:bodyPr>
            <a:normAutofit fontScale="92500" lnSpcReduction="10000"/>
          </a:bodyPr>
          <a:lstStyle/>
          <a:p>
            <a:r>
              <a:rPr lang="en-GB" sz="2800" dirty="0" smtClean="0">
                <a:solidFill>
                  <a:schemeClr val="bg1"/>
                </a:solidFill>
              </a:rPr>
              <a:t>God has revealed an approach for the church age</a:t>
            </a:r>
          </a:p>
          <a:p>
            <a:pPr lvl="1"/>
            <a:r>
              <a:rPr lang="en-GB" sz="2800" dirty="0" smtClean="0">
                <a:solidFill>
                  <a:schemeClr val="bg1"/>
                </a:solidFill>
              </a:rPr>
              <a:t>Some would say the approach is not for today - science etc. – I don’t see a broader NT context that suggests no longer applicable</a:t>
            </a:r>
          </a:p>
          <a:p>
            <a:pPr lvl="1"/>
            <a:r>
              <a:rPr lang="en-GB" sz="2800" dirty="0" smtClean="0">
                <a:solidFill>
                  <a:schemeClr val="bg1"/>
                </a:solidFill>
              </a:rPr>
              <a:t>The approach is far removed from the miracle meetings some practice:-</a:t>
            </a:r>
          </a:p>
          <a:p>
            <a:pPr lvl="2"/>
            <a:r>
              <a:rPr lang="en-GB" sz="2800" dirty="0" smtClean="0">
                <a:solidFill>
                  <a:schemeClr val="bg1"/>
                </a:solidFill>
              </a:rPr>
              <a:t>Elders called not the person coming to the elders - suggesting this is reserved for serious illness</a:t>
            </a:r>
          </a:p>
          <a:p>
            <a:pPr lvl="2"/>
            <a:r>
              <a:rPr lang="en-GB" sz="2800" dirty="0" smtClean="0">
                <a:solidFill>
                  <a:schemeClr val="bg1"/>
                </a:solidFill>
              </a:rPr>
              <a:t>Requested </a:t>
            </a:r>
            <a:r>
              <a:rPr lang="en-GB" sz="2800" dirty="0" smtClean="0">
                <a:solidFill>
                  <a:schemeClr val="bg1"/>
                </a:solidFill>
              </a:rPr>
              <a:t>by the individual – after personal prayer and consideration of God’s Will</a:t>
            </a:r>
          </a:p>
          <a:p>
            <a:pPr lvl="3"/>
            <a:r>
              <a:rPr lang="en-GB" sz="2800" dirty="0" smtClean="0">
                <a:solidFill>
                  <a:schemeClr val="bg1"/>
                </a:solidFill>
              </a:rPr>
              <a:t>Not forced by the Elders </a:t>
            </a:r>
            <a:endParaRPr lang="en-GB" sz="2800" dirty="0" smtClean="0">
              <a:solidFill>
                <a:schemeClr val="bg1"/>
              </a:solidFill>
            </a:endParaRPr>
          </a:p>
          <a:p>
            <a:pPr lvl="2"/>
            <a:r>
              <a:rPr lang="en-GB" sz="2800" dirty="0" smtClean="0">
                <a:solidFill>
                  <a:schemeClr val="bg1"/>
                </a:solidFill>
              </a:rPr>
              <a:t>In </a:t>
            </a:r>
            <a:r>
              <a:rPr lang="en-GB" sz="2800" dirty="0">
                <a:solidFill>
                  <a:schemeClr val="bg1"/>
                </a:solidFill>
              </a:rPr>
              <a:t>a private home – no big show</a:t>
            </a:r>
          </a:p>
          <a:p>
            <a:pPr lvl="3"/>
            <a:endParaRPr lang="en-GB" sz="2800" dirty="0">
              <a:solidFill>
                <a:schemeClr val="bg1"/>
              </a:solidFill>
            </a:endParaRPr>
          </a:p>
          <a:p>
            <a:pPr lvl="2"/>
            <a:endParaRPr lang="en-GB" sz="2800" dirty="0" smtClean="0">
              <a:solidFill>
                <a:schemeClr val="bg1"/>
              </a:solidFill>
            </a:endParaRPr>
          </a:p>
        </p:txBody>
      </p:sp>
    </p:spTree>
    <p:extLst>
      <p:ext uri="{BB962C8B-B14F-4D97-AF65-F5344CB8AC3E}">
        <p14:creationId xmlns:p14="http://schemas.microsoft.com/office/powerpoint/2010/main" val="610204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40960" cy="648072"/>
          </a:xfrm>
        </p:spPr>
        <p:txBody>
          <a:bodyPr/>
          <a:lstStyle/>
          <a:p>
            <a:r>
              <a:rPr lang="en-GB" sz="2800" dirty="0" smtClean="0">
                <a:solidFill>
                  <a:schemeClr val="bg1"/>
                </a:solidFill>
              </a:rPr>
              <a:t>what do see in these verses (2)?</a:t>
            </a:r>
            <a:endParaRPr lang="en-GB" sz="2800" dirty="0">
              <a:solidFill>
                <a:schemeClr val="bg1"/>
              </a:solidFill>
            </a:endParaRPr>
          </a:p>
        </p:txBody>
      </p:sp>
      <p:sp>
        <p:nvSpPr>
          <p:cNvPr id="3" name="Content Placeholder 2"/>
          <p:cNvSpPr>
            <a:spLocks noGrp="1"/>
          </p:cNvSpPr>
          <p:nvPr>
            <p:ph sz="quarter" idx="13"/>
          </p:nvPr>
        </p:nvSpPr>
        <p:spPr>
          <a:xfrm>
            <a:off x="395536" y="980728"/>
            <a:ext cx="8568952" cy="5760640"/>
          </a:xfrm>
        </p:spPr>
        <p:txBody>
          <a:bodyPr>
            <a:normAutofit fontScale="85000" lnSpcReduction="20000"/>
          </a:bodyPr>
          <a:lstStyle/>
          <a:p>
            <a:pPr lvl="1"/>
            <a:r>
              <a:rPr lang="en-GB" sz="2800" dirty="0" smtClean="0">
                <a:solidFill>
                  <a:schemeClr val="bg1"/>
                </a:solidFill>
              </a:rPr>
              <a:t>It is personal – local elders, not a visiting miracle worker</a:t>
            </a:r>
          </a:p>
          <a:p>
            <a:pPr lvl="2"/>
            <a:r>
              <a:rPr lang="en-GB" sz="2800" dirty="0" smtClean="0">
                <a:solidFill>
                  <a:schemeClr val="bg1"/>
                </a:solidFill>
              </a:rPr>
              <a:t>White suit, smooth tongue and offering bag!</a:t>
            </a:r>
          </a:p>
          <a:p>
            <a:pPr lvl="1"/>
            <a:r>
              <a:rPr lang="en-GB" sz="2800" dirty="0" smtClean="0">
                <a:solidFill>
                  <a:schemeClr val="bg1"/>
                </a:solidFill>
              </a:rPr>
              <a:t>It is warm – ministry of brothers up close and personal</a:t>
            </a:r>
          </a:p>
          <a:p>
            <a:pPr lvl="2"/>
            <a:r>
              <a:rPr lang="en-GB" sz="2800" dirty="0" smtClean="0">
                <a:solidFill>
                  <a:schemeClr val="bg1"/>
                </a:solidFill>
              </a:rPr>
              <a:t>“Rejoice with those who rejoice and morn with those who morn” Rom 12v15</a:t>
            </a:r>
          </a:p>
          <a:p>
            <a:pPr lvl="1"/>
            <a:r>
              <a:rPr lang="en-GB" sz="2800" dirty="0" smtClean="0">
                <a:solidFill>
                  <a:schemeClr val="bg1"/>
                </a:solidFill>
              </a:rPr>
              <a:t>What about the oil – medicine or magic?</a:t>
            </a:r>
          </a:p>
          <a:p>
            <a:pPr lvl="2"/>
            <a:r>
              <a:rPr lang="en-GB" sz="2800" dirty="0" smtClean="0">
                <a:solidFill>
                  <a:schemeClr val="bg1"/>
                </a:solidFill>
              </a:rPr>
              <a:t>Oil had medicinal uses then (Good Samaritan)</a:t>
            </a:r>
          </a:p>
          <a:p>
            <a:pPr lvl="2"/>
            <a:r>
              <a:rPr lang="en-GB" sz="2800" dirty="0" smtClean="0">
                <a:solidFill>
                  <a:schemeClr val="bg1"/>
                </a:solidFill>
              </a:rPr>
              <a:t>A symbol to James’ Jewish readers of God’s grace and goodness (disciples took oil when Jesus sent them to heal – Mark 6:13), </a:t>
            </a:r>
            <a:r>
              <a:rPr lang="en-GB" sz="2800" dirty="0" smtClean="0">
                <a:solidFill>
                  <a:schemeClr val="bg1"/>
                </a:solidFill>
              </a:rPr>
              <a:t>A visual aid such as when Jesus made mud </a:t>
            </a:r>
            <a:r>
              <a:rPr lang="en-GB" sz="2800" dirty="0" smtClean="0">
                <a:solidFill>
                  <a:schemeClr val="bg1"/>
                </a:solidFill>
              </a:rPr>
              <a:t>to heal the blind man (John 9)</a:t>
            </a:r>
          </a:p>
          <a:p>
            <a:pPr lvl="1"/>
            <a:r>
              <a:rPr lang="en-GB" sz="2800" dirty="0" smtClean="0">
                <a:solidFill>
                  <a:schemeClr val="bg1"/>
                </a:solidFill>
              </a:rPr>
              <a:t>The outcome is to God’s glory – the emphasis is not a showy activity but a quiet, loving and orderly exercise of faith.  </a:t>
            </a:r>
          </a:p>
          <a:p>
            <a:pPr lvl="2"/>
            <a:r>
              <a:rPr lang="en-GB" sz="2800" dirty="0" smtClean="0">
                <a:solidFill>
                  <a:schemeClr val="bg1"/>
                </a:solidFill>
              </a:rPr>
              <a:t>So that the master not the servant is to be given the glory</a:t>
            </a:r>
          </a:p>
        </p:txBody>
      </p:sp>
    </p:spTree>
    <p:extLst>
      <p:ext uri="{BB962C8B-B14F-4D97-AF65-F5344CB8AC3E}">
        <p14:creationId xmlns:p14="http://schemas.microsoft.com/office/powerpoint/2010/main" val="26055748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640960" cy="648072"/>
          </a:xfrm>
        </p:spPr>
        <p:txBody>
          <a:bodyPr/>
          <a:lstStyle/>
          <a:p>
            <a:r>
              <a:rPr lang="en-GB" sz="2800" dirty="0" smtClean="0">
                <a:solidFill>
                  <a:schemeClr val="bg1"/>
                </a:solidFill>
              </a:rPr>
              <a:t>what about this prayer of </a:t>
            </a:r>
            <a:r>
              <a:rPr lang="en-GB" sz="2800" dirty="0" smtClean="0">
                <a:solidFill>
                  <a:schemeClr val="bg1"/>
                </a:solidFill>
              </a:rPr>
              <a:t>faith?</a:t>
            </a:r>
            <a:endParaRPr lang="en-GB" sz="2800" dirty="0">
              <a:solidFill>
                <a:schemeClr val="bg1"/>
              </a:solidFill>
            </a:endParaRPr>
          </a:p>
        </p:txBody>
      </p:sp>
      <p:sp>
        <p:nvSpPr>
          <p:cNvPr id="3" name="Content Placeholder 2"/>
          <p:cNvSpPr>
            <a:spLocks noGrp="1"/>
          </p:cNvSpPr>
          <p:nvPr>
            <p:ph sz="quarter" idx="13"/>
          </p:nvPr>
        </p:nvSpPr>
        <p:spPr>
          <a:xfrm>
            <a:off x="251520" y="764704"/>
            <a:ext cx="8568952" cy="5904656"/>
          </a:xfrm>
        </p:spPr>
        <p:txBody>
          <a:bodyPr>
            <a:normAutofit fontScale="47500" lnSpcReduction="20000"/>
          </a:bodyPr>
          <a:lstStyle/>
          <a:p>
            <a:r>
              <a:rPr lang="en-GB" sz="2800" dirty="0" smtClean="0">
                <a:solidFill>
                  <a:schemeClr val="bg1"/>
                </a:solidFill>
              </a:rPr>
              <a:t>15 </a:t>
            </a:r>
            <a:r>
              <a:rPr lang="en-GB" sz="2800" dirty="0">
                <a:solidFill>
                  <a:schemeClr val="bg1"/>
                </a:solidFill>
              </a:rPr>
              <a:t>And the prayer offered in faith will make the sick person well; the Lord will raise them up.</a:t>
            </a:r>
          </a:p>
          <a:p>
            <a:pPr lvl="1"/>
            <a:r>
              <a:rPr lang="en-GB" sz="4200" dirty="0" smtClean="0">
                <a:solidFill>
                  <a:schemeClr val="bg1"/>
                </a:solidFill>
              </a:rPr>
              <a:t>Is it something special – a prayer where we squeeze out every ounce of our faith to make it so?</a:t>
            </a:r>
          </a:p>
          <a:p>
            <a:pPr lvl="1"/>
            <a:r>
              <a:rPr lang="en-GB" sz="4200" dirty="0" smtClean="0">
                <a:solidFill>
                  <a:schemeClr val="bg1"/>
                </a:solidFill>
              </a:rPr>
              <a:t>Danger of making the sick person feel inadequate – your faith was not strong enough – that’s the line the itinerant miracle worker relies on</a:t>
            </a:r>
          </a:p>
          <a:p>
            <a:pPr lvl="1"/>
            <a:r>
              <a:rPr lang="en-GB" sz="4200" dirty="0" smtClean="0">
                <a:solidFill>
                  <a:schemeClr val="bg1"/>
                </a:solidFill>
              </a:rPr>
              <a:t>Not a different sort of prayer – see this in th</a:t>
            </a:r>
            <a:r>
              <a:rPr lang="en-GB" sz="4200" dirty="0" smtClean="0">
                <a:solidFill>
                  <a:schemeClr val="bg1"/>
                </a:solidFill>
              </a:rPr>
              <a:t>e rest </a:t>
            </a:r>
            <a:r>
              <a:rPr lang="en-GB" sz="4200" dirty="0" smtClean="0">
                <a:solidFill>
                  <a:schemeClr val="bg1"/>
                </a:solidFill>
              </a:rPr>
              <a:t>of </a:t>
            </a:r>
            <a:r>
              <a:rPr lang="en-GB" sz="4200" dirty="0" smtClean="0">
                <a:solidFill>
                  <a:schemeClr val="bg1"/>
                </a:solidFill>
              </a:rPr>
              <a:t>James – conditions on our prayers – they should all be in faith:-</a:t>
            </a:r>
          </a:p>
          <a:p>
            <a:pPr lvl="2"/>
            <a:r>
              <a:rPr lang="en-GB" sz="4200" dirty="0">
                <a:solidFill>
                  <a:schemeClr val="bg1"/>
                </a:solidFill>
              </a:rPr>
              <a:t>Belief – James 1v6 </a:t>
            </a:r>
            <a:r>
              <a:rPr lang="en-GB" sz="4200" dirty="0" smtClean="0">
                <a:solidFill>
                  <a:schemeClr val="bg1"/>
                </a:solidFill>
              </a:rPr>
              <a:t>“But </a:t>
            </a:r>
            <a:r>
              <a:rPr lang="en-GB" sz="4200" dirty="0">
                <a:solidFill>
                  <a:schemeClr val="bg1"/>
                </a:solidFill>
              </a:rPr>
              <a:t>when you ask, you must believe and not </a:t>
            </a:r>
            <a:r>
              <a:rPr lang="en-GB" sz="4200" dirty="0" smtClean="0">
                <a:solidFill>
                  <a:schemeClr val="bg1"/>
                </a:solidFill>
              </a:rPr>
              <a:t>doubt” </a:t>
            </a:r>
            <a:endParaRPr lang="en-GB" sz="4200" dirty="0" smtClean="0">
              <a:solidFill>
                <a:schemeClr val="bg1"/>
              </a:solidFill>
            </a:endParaRPr>
          </a:p>
          <a:p>
            <a:pPr lvl="3"/>
            <a:r>
              <a:rPr lang="en-GB" sz="4200" dirty="0" smtClean="0">
                <a:solidFill>
                  <a:schemeClr val="bg1"/>
                </a:solidFill>
              </a:rPr>
              <a:t>anything </a:t>
            </a:r>
            <a:r>
              <a:rPr lang="en-GB" sz="4200" dirty="0" smtClean="0">
                <a:solidFill>
                  <a:schemeClr val="bg1"/>
                </a:solidFill>
              </a:rPr>
              <a:t>not done in faith is sin (Rom 14v23)!</a:t>
            </a:r>
          </a:p>
          <a:p>
            <a:pPr lvl="2"/>
            <a:r>
              <a:rPr lang="en-GB" sz="4200" dirty="0" smtClean="0">
                <a:solidFill>
                  <a:schemeClr val="bg1"/>
                </a:solidFill>
              </a:rPr>
              <a:t>Knowledge of God’s Will – like Elijah praying for rain – </a:t>
            </a:r>
            <a:r>
              <a:rPr lang="en-GB" sz="4200" dirty="0" smtClean="0">
                <a:solidFill>
                  <a:schemeClr val="bg1"/>
                </a:solidFill>
              </a:rPr>
              <a:t>contains belief </a:t>
            </a:r>
            <a:r>
              <a:rPr lang="en-GB" sz="4200" dirty="0" smtClean="0">
                <a:solidFill>
                  <a:schemeClr val="bg1"/>
                </a:solidFill>
              </a:rPr>
              <a:t>and </a:t>
            </a:r>
            <a:r>
              <a:rPr lang="en-GB" sz="4200" dirty="0" smtClean="0">
                <a:solidFill>
                  <a:schemeClr val="bg1"/>
                </a:solidFill>
              </a:rPr>
              <a:t>humility </a:t>
            </a:r>
            <a:r>
              <a:rPr lang="en-GB" sz="4200" dirty="0" smtClean="0">
                <a:solidFill>
                  <a:srgbClr val="002060"/>
                </a:solidFill>
              </a:rPr>
              <a:t>(Circular shape to our prayers)</a:t>
            </a:r>
            <a:endParaRPr lang="en-GB" sz="4200" dirty="0" smtClean="0">
              <a:solidFill>
                <a:srgbClr val="002060"/>
              </a:solidFill>
            </a:endParaRPr>
          </a:p>
          <a:p>
            <a:pPr lvl="3"/>
            <a:r>
              <a:rPr lang="en-GB" sz="4200" dirty="0" smtClean="0">
                <a:solidFill>
                  <a:schemeClr val="bg1"/>
                </a:solidFill>
              </a:rPr>
              <a:t>Alignment </a:t>
            </a:r>
            <a:r>
              <a:rPr lang="en-GB" sz="4200" dirty="0" smtClean="0">
                <a:solidFill>
                  <a:schemeClr val="bg1"/>
                </a:solidFill>
              </a:rPr>
              <a:t>to God’s </a:t>
            </a:r>
            <a:r>
              <a:rPr lang="en-GB" sz="4200" dirty="0">
                <a:solidFill>
                  <a:schemeClr val="bg1"/>
                </a:solidFill>
              </a:rPr>
              <a:t>W</a:t>
            </a:r>
            <a:r>
              <a:rPr lang="en-GB" sz="4200" dirty="0" smtClean="0">
                <a:solidFill>
                  <a:schemeClr val="bg1"/>
                </a:solidFill>
              </a:rPr>
              <a:t>ill and His Glory is what we </a:t>
            </a:r>
            <a:r>
              <a:rPr lang="en-GB" sz="4200" dirty="0" smtClean="0">
                <a:solidFill>
                  <a:schemeClr val="bg1"/>
                </a:solidFill>
              </a:rPr>
              <a:t>should seek </a:t>
            </a:r>
            <a:r>
              <a:rPr lang="en-GB" sz="4200" dirty="0" smtClean="0">
                <a:solidFill>
                  <a:schemeClr val="bg1"/>
                </a:solidFill>
              </a:rPr>
              <a:t>in all prayer and then we can have great confidence in the power of prayer</a:t>
            </a:r>
          </a:p>
          <a:p>
            <a:pPr lvl="4"/>
            <a:r>
              <a:rPr lang="en-GB" sz="4200" dirty="0" smtClean="0">
                <a:solidFill>
                  <a:schemeClr val="bg1"/>
                </a:solidFill>
              </a:rPr>
              <a:t>“</a:t>
            </a:r>
            <a:r>
              <a:rPr lang="en-GB" sz="4200" dirty="0" smtClean="0">
                <a:solidFill>
                  <a:schemeClr val="bg1"/>
                </a:solidFill>
              </a:rPr>
              <a:t>This is the assurance we have in approaching God: that if we ask anything according to His will, He hears us” 1 John </a:t>
            </a:r>
            <a:r>
              <a:rPr lang="en-GB" sz="4200" dirty="0" smtClean="0">
                <a:solidFill>
                  <a:schemeClr val="bg1"/>
                </a:solidFill>
              </a:rPr>
              <a:t>5v14</a:t>
            </a:r>
          </a:p>
          <a:p>
            <a:pPr lvl="4"/>
            <a:r>
              <a:rPr lang="en-GB" sz="4200" dirty="0" smtClean="0">
                <a:solidFill>
                  <a:schemeClr val="bg1"/>
                </a:solidFill>
              </a:rPr>
              <a:t>“</a:t>
            </a:r>
            <a:r>
              <a:rPr lang="en-GB" sz="4200" dirty="0">
                <a:solidFill>
                  <a:schemeClr val="bg1"/>
                </a:solidFill>
              </a:rPr>
              <a:t>and I will do whatever you ask in my name, so that the Son may bring glory to the Father” John 14v13</a:t>
            </a:r>
          </a:p>
          <a:p>
            <a:pPr lvl="4"/>
            <a:endParaRPr lang="en-GB" sz="4200" dirty="0" smtClean="0">
              <a:solidFill>
                <a:schemeClr val="bg1"/>
              </a:solidFill>
            </a:endParaRPr>
          </a:p>
        </p:txBody>
      </p:sp>
    </p:spTree>
    <p:extLst>
      <p:ext uri="{BB962C8B-B14F-4D97-AF65-F5344CB8AC3E}">
        <p14:creationId xmlns:p14="http://schemas.microsoft.com/office/powerpoint/2010/main" val="2958985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78098"/>
          </a:xfrm>
        </p:spPr>
        <p:txBody>
          <a:bodyPr/>
          <a:lstStyle/>
          <a:p>
            <a:r>
              <a:rPr lang="en-GB" dirty="0" smtClean="0">
                <a:solidFill>
                  <a:schemeClr val="bg1"/>
                </a:solidFill>
              </a:rPr>
              <a:t>Superiority of God’s Will over miracles</a:t>
            </a:r>
            <a:endParaRPr lang="en-GB" dirty="0">
              <a:solidFill>
                <a:schemeClr val="bg1"/>
              </a:solidFill>
            </a:endParaRPr>
          </a:p>
        </p:txBody>
      </p:sp>
      <p:sp>
        <p:nvSpPr>
          <p:cNvPr id="3" name="Content Placeholder 2"/>
          <p:cNvSpPr>
            <a:spLocks noGrp="1"/>
          </p:cNvSpPr>
          <p:nvPr>
            <p:ph sz="quarter" idx="13"/>
          </p:nvPr>
        </p:nvSpPr>
        <p:spPr>
          <a:xfrm>
            <a:off x="609600" y="1196752"/>
            <a:ext cx="7924800" cy="5184576"/>
          </a:xfrm>
        </p:spPr>
        <p:txBody>
          <a:bodyPr>
            <a:normAutofit lnSpcReduction="10000"/>
          </a:bodyPr>
          <a:lstStyle/>
          <a:p>
            <a:r>
              <a:rPr lang="en-GB" sz="2400" dirty="0" smtClean="0">
                <a:solidFill>
                  <a:schemeClr val="bg1"/>
                </a:solidFill>
              </a:rPr>
              <a:t>God’s Will is not second best – always to be sought and preferred</a:t>
            </a:r>
          </a:p>
          <a:p>
            <a:pPr lvl="1"/>
            <a:r>
              <a:rPr lang="en-GB" sz="2400" dirty="0" smtClean="0">
                <a:solidFill>
                  <a:schemeClr val="bg1"/>
                </a:solidFill>
              </a:rPr>
              <a:t>Delight yourself in the Lord and He will give you the desires of your heart</a:t>
            </a:r>
          </a:p>
          <a:p>
            <a:pPr lvl="1"/>
            <a:r>
              <a:rPr lang="en-GB" sz="2400" dirty="0" smtClean="0">
                <a:solidFill>
                  <a:schemeClr val="bg1"/>
                </a:solidFill>
              </a:rPr>
              <a:t>All things work together for good</a:t>
            </a:r>
          </a:p>
          <a:p>
            <a:r>
              <a:rPr lang="en-GB" sz="2400" dirty="0" smtClean="0">
                <a:solidFill>
                  <a:schemeClr val="bg1"/>
                </a:solidFill>
              </a:rPr>
              <a:t>Miracles seem to have a short and limited effect:-</a:t>
            </a:r>
          </a:p>
          <a:p>
            <a:pPr lvl="1"/>
            <a:r>
              <a:rPr lang="en-GB" sz="2400" dirty="0" smtClean="0">
                <a:solidFill>
                  <a:schemeClr val="bg1"/>
                </a:solidFill>
              </a:rPr>
              <a:t>Children of Israel across the Red Sea but committed all sorts of sins in the wilderness – denied the promised land</a:t>
            </a:r>
          </a:p>
          <a:p>
            <a:pPr lvl="1"/>
            <a:r>
              <a:rPr lang="en-GB" sz="2400" dirty="0" smtClean="0">
                <a:solidFill>
                  <a:schemeClr val="bg1"/>
                </a:solidFill>
              </a:rPr>
              <a:t>Jonah, the fish, the revival and the gourd</a:t>
            </a:r>
          </a:p>
          <a:p>
            <a:pPr lvl="1"/>
            <a:r>
              <a:rPr lang="en-GB" sz="2400" dirty="0" smtClean="0">
                <a:solidFill>
                  <a:schemeClr val="bg1"/>
                </a:solidFill>
              </a:rPr>
              <a:t>10 lepers healed one returned to say thank you</a:t>
            </a:r>
          </a:p>
          <a:p>
            <a:r>
              <a:rPr lang="en-GB" sz="2400" dirty="0" smtClean="0">
                <a:solidFill>
                  <a:schemeClr val="bg1"/>
                </a:solidFill>
              </a:rPr>
              <a:t>Joni – quote – pages 157, 159 and 190</a:t>
            </a:r>
          </a:p>
          <a:p>
            <a:endParaRPr lang="en-GB" dirty="0">
              <a:solidFill>
                <a:schemeClr val="bg1"/>
              </a:solidFill>
            </a:endParaRPr>
          </a:p>
        </p:txBody>
      </p:sp>
    </p:spTree>
    <p:extLst>
      <p:ext uri="{BB962C8B-B14F-4D97-AF65-F5344CB8AC3E}">
        <p14:creationId xmlns:p14="http://schemas.microsoft.com/office/powerpoint/2010/main" val="48671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40960" cy="648072"/>
          </a:xfrm>
        </p:spPr>
        <p:txBody>
          <a:bodyPr/>
          <a:lstStyle/>
          <a:p>
            <a:r>
              <a:rPr lang="en-GB" sz="2800" dirty="0" smtClean="0">
                <a:solidFill>
                  <a:schemeClr val="bg1"/>
                </a:solidFill>
              </a:rPr>
              <a:t>Summary/conclusions</a:t>
            </a:r>
            <a:endParaRPr lang="en-GB" sz="2800" dirty="0">
              <a:solidFill>
                <a:schemeClr val="bg1"/>
              </a:solidFill>
            </a:endParaRPr>
          </a:p>
        </p:txBody>
      </p:sp>
      <p:sp>
        <p:nvSpPr>
          <p:cNvPr id="3" name="Content Placeholder 2"/>
          <p:cNvSpPr>
            <a:spLocks noGrp="1"/>
          </p:cNvSpPr>
          <p:nvPr>
            <p:ph sz="quarter" idx="13"/>
          </p:nvPr>
        </p:nvSpPr>
        <p:spPr>
          <a:xfrm>
            <a:off x="395536" y="980728"/>
            <a:ext cx="8496944" cy="5544616"/>
          </a:xfrm>
        </p:spPr>
        <p:txBody>
          <a:bodyPr>
            <a:normAutofit/>
          </a:bodyPr>
          <a:lstStyle/>
          <a:p>
            <a:r>
              <a:rPr lang="en-GB" sz="2800" dirty="0" smtClean="0">
                <a:solidFill>
                  <a:schemeClr val="bg1"/>
                </a:solidFill>
              </a:rPr>
              <a:t>We are willing as Elders to use this process when the believer who is sick calls</a:t>
            </a:r>
          </a:p>
          <a:p>
            <a:pPr lvl="1"/>
            <a:r>
              <a:rPr lang="en-GB" sz="2800" dirty="0" smtClean="0">
                <a:solidFill>
                  <a:schemeClr val="bg1"/>
                </a:solidFill>
              </a:rPr>
              <a:t>We will seek to know the Will of God for the individual</a:t>
            </a:r>
          </a:p>
          <a:p>
            <a:pPr lvl="1"/>
            <a:r>
              <a:rPr lang="en-GB" sz="2800" dirty="0" smtClean="0">
                <a:solidFill>
                  <a:schemeClr val="bg1"/>
                </a:solidFill>
              </a:rPr>
              <a:t>We will pray for nothing less than God’s Will to be done </a:t>
            </a:r>
          </a:p>
          <a:p>
            <a:pPr lvl="2"/>
            <a:r>
              <a:rPr lang="en-GB" sz="2800" dirty="0" smtClean="0">
                <a:solidFill>
                  <a:schemeClr val="bg1"/>
                </a:solidFill>
              </a:rPr>
              <a:t>God’s Will is that all things work together for our good</a:t>
            </a:r>
          </a:p>
          <a:p>
            <a:pPr lvl="2"/>
            <a:r>
              <a:rPr lang="en-GB" sz="2800" dirty="0" smtClean="0">
                <a:solidFill>
                  <a:schemeClr val="bg1"/>
                </a:solidFill>
              </a:rPr>
              <a:t>Anything other than God’s Will is second best at best</a:t>
            </a:r>
          </a:p>
          <a:p>
            <a:r>
              <a:rPr lang="en-GB" sz="2800" dirty="0" smtClean="0">
                <a:solidFill>
                  <a:schemeClr val="bg1"/>
                </a:solidFill>
              </a:rPr>
              <a:t>Doing this recognises that Prayer is about conforming our will to God’s, not treating Him as a blessings machine</a:t>
            </a:r>
          </a:p>
          <a:p>
            <a:pPr lvl="1"/>
            <a:r>
              <a:rPr lang="en-GB" sz="2800" dirty="0" smtClean="0">
                <a:solidFill>
                  <a:schemeClr val="bg1"/>
                </a:solidFill>
              </a:rPr>
              <a:t>Our journey in prayer and in life is to be able to say “Your Will be done” and really mean it! </a:t>
            </a:r>
          </a:p>
        </p:txBody>
      </p:sp>
    </p:spTree>
    <p:extLst>
      <p:ext uri="{BB962C8B-B14F-4D97-AF65-F5344CB8AC3E}">
        <p14:creationId xmlns:p14="http://schemas.microsoft.com/office/powerpoint/2010/main" val="503112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8280920" cy="634082"/>
          </a:xfrm>
        </p:spPr>
        <p:txBody>
          <a:bodyPr/>
          <a:lstStyle/>
          <a:p>
            <a:r>
              <a:rPr lang="en-GB" sz="3600" dirty="0" smtClean="0">
                <a:solidFill>
                  <a:schemeClr val="bg1"/>
                </a:solidFill>
                <a:latin typeface="Tahoma" pitchFamily="34" charset="0"/>
                <a:ea typeface="Tahoma" pitchFamily="34" charset="0"/>
                <a:cs typeface="Tahoma" pitchFamily="34" charset="0"/>
              </a:rPr>
              <a:t>Prayer – James’ wrapper</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35496" y="936104"/>
            <a:ext cx="9108504" cy="6093296"/>
          </a:xfrm>
        </p:spPr>
        <p:txBody>
          <a:bodyPr>
            <a:normAutofit fontScale="70000" lnSpcReduction="20000"/>
          </a:bodyPr>
          <a:lstStyle/>
          <a:p>
            <a:r>
              <a:rPr lang="en-GB" sz="4000" dirty="0" smtClean="0">
                <a:solidFill>
                  <a:schemeClr val="bg1"/>
                </a:solidFill>
              </a:rPr>
              <a:t>5v13 </a:t>
            </a:r>
            <a:r>
              <a:rPr lang="en-GB" sz="4000" dirty="0">
                <a:solidFill>
                  <a:schemeClr val="bg1"/>
                </a:solidFill>
              </a:rPr>
              <a:t>Is anyone among you in trouble? Let them pray. Is anyone happy? Let them sing </a:t>
            </a:r>
            <a:r>
              <a:rPr lang="en-GB" sz="4000" dirty="0" smtClean="0">
                <a:solidFill>
                  <a:schemeClr val="bg1"/>
                </a:solidFill>
              </a:rPr>
              <a:t>songs </a:t>
            </a:r>
            <a:r>
              <a:rPr lang="en-GB" sz="4000" dirty="0">
                <a:solidFill>
                  <a:schemeClr val="bg1"/>
                </a:solidFill>
              </a:rPr>
              <a:t>of praise</a:t>
            </a:r>
            <a:r>
              <a:rPr lang="en-GB" sz="4000" dirty="0" smtClean="0">
                <a:solidFill>
                  <a:schemeClr val="bg1"/>
                </a:solidFill>
              </a:rPr>
              <a:t>.</a:t>
            </a:r>
          </a:p>
          <a:p>
            <a:pPr lvl="1"/>
            <a:r>
              <a:rPr lang="en-GB" sz="4000" dirty="0" smtClean="0">
                <a:solidFill>
                  <a:schemeClr val="bg1"/>
                </a:solidFill>
              </a:rPr>
              <a:t>Troubles </a:t>
            </a:r>
          </a:p>
          <a:p>
            <a:pPr lvl="2"/>
            <a:r>
              <a:rPr lang="en-GB" sz="3400" dirty="0" smtClean="0">
                <a:solidFill>
                  <a:schemeClr val="bg1"/>
                </a:solidFill>
              </a:rPr>
              <a:t>Common to all – as the sparks fly upward (Job 5v7)</a:t>
            </a:r>
          </a:p>
          <a:p>
            <a:pPr lvl="2"/>
            <a:r>
              <a:rPr lang="en-GB" sz="3400" dirty="0" smtClean="0">
                <a:solidFill>
                  <a:schemeClr val="bg1"/>
                </a:solidFill>
              </a:rPr>
              <a:t>Consequence of faith – world, flesh, devil</a:t>
            </a:r>
          </a:p>
          <a:p>
            <a:pPr lvl="2"/>
            <a:r>
              <a:rPr lang="en-GB" sz="3400" dirty="0" smtClean="0">
                <a:solidFill>
                  <a:schemeClr val="bg1"/>
                </a:solidFill>
              </a:rPr>
              <a:t>Different response – not despair, not self confidence but reassurance in our Abba Father</a:t>
            </a:r>
          </a:p>
          <a:p>
            <a:pPr lvl="1"/>
            <a:r>
              <a:rPr lang="en-GB" sz="4000" dirty="0" smtClean="0">
                <a:solidFill>
                  <a:schemeClr val="bg1"/>
                </a:solidFill>
              </a:rPr>
              <a:t>Happy</a:t>
            </a:r>
          </a:p>
          <a:p>
            <a:pPr lvl="2"/>
            <a:r>
              <a:rPr lang="en-GB" sz="3400" dirty="0" smtClean="0">
                <a:solidFill>
                  <a:schemeClr val="bg1"/>
                </a:solidFill>
              </a:rPr>
              <a:t>Again common to all</a:t>
            </a:r>
          </a:p>
          <a:p>
            <a:pPr lvl="2"/>
            <a:r>
              <a:rPr lang="en-GB" sz="3400" dirty="0" smtClean="0">
                <a:solidFill>
                  <a:schemeClr val="bg1"/>
                </a:solidFill>
              </a:rPr>
              <a:t>And consequence of our faith (1Cor 15v19 – of all men most miserable)</a:t>
            </a:r>
          </a:p>
          <a:p>
            <a:pPr lvl="1"/>
            <a:r>
              <a:rPr lang="en-GB" sz="4000" dirty="0" smtClean="0">
                <a:solidFill>
                  <a:schemeClr val="bg1"/>
                </a:solidFill>
              </a:rPr>
              <a:t> Be joyful –see God’s goodness in all things &amp; celebrate </a:t>
            </a:r>
            <a:r>
              <a:rPr lang="en-GB" sz="4000" dirty="0">
                <a:solidFill>
                  <a:schemeClr val="bg1"/>
                </a:solidFill>
              </a:rPr>
              <a:t>– Thomas Manton “every new mercy calls for a new song” </a:t>
            </a:r>
          </a:p>
        </p:txBody>
      </p:sp>
    </p:spTree>
    <p:extLst>
      <p:ext uri="{BB962C8B-B14F-4D97-AF65-F5344CB8AC3E}">
        <p14:creationId xmlns:p14="http://schemas.microsoft.com/office/powerpoint/2010/main" val="412589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8280920" cy="634082"/>
          </a:xfrm>
        </p:spPr>
        <p:txBody>
          <a:bodyPr/>
          <a:lstStyle/>
          <a:p>
            <a:r>
              <a:rPr lang="en-GB" sz="3600" dirty="0" smtClean="0">
                <a:solidFill>
                  <a:schemeClr val="bg1"/>
                </a:solidFill>
                <a:latin typeface="Tahoma" pitchFamily="34" charset="0"/>
                <a:ea typeface="Tahoma" pitchFamily="34" charset="0"/>
                <a:cs typeface="Tahoma" pitchFamily="34" charset="0"/>
              </a:rPr>
              <a:t>Prayer – James’ wrapper</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35496" y="764704"/>
            <a:ext cx="9108504" cy="6093296"/>
          </a:xfrm>
        </p:spPr>
        <p:txBody>
          <a:bodyPr>
            <a:normAutofit fontScale="77500" lnSpcReduction="20000"/>
          </a:bodyPr>
          <a:lstStyle/>
          <a:p>
            <a:r>
              <a:rPr lang="en-GB" sz="4000" dirty="0" smtClean="0">
                <a:solidFill>
                  <a:schemeClr val="bg1"/>
                </a:solidFill>
              </a:rPr>
              <a:t>5v16b </a:t>
            </a:r>
            <a:r>
              <a:rPr lang="en-GB" sz="4000" dirty="0">
                <a:solidFill>
                  <a:schemeClr val="bg1"/>
                </a:solidFill>
              </a:rPr>
              <a:t>The prayer of a righteous person is powerful and effective</a:t>
            </a:r>
            <a:r>
              <a:rPr lang="en-GB" sz="4000" dirty="0" smtClean="0">
                <a:solidFill>
                  <a:schemeClr val="bg1"/>
                </a:solidFill>
              </a:rPr>
              <a:t>. </a:t>
            </a:r>
            <a:r>
              <a:rPr lang="en-GB" sz="3200" dirty="0" smtClean="0">
                <a:solidFill>
                  <a:schemeClr val="bg1"/>
                </a:solidFill>
              </a:rPr>
              <a:t>(a righteous man like Elijah)  </a:t>
            </a:r>
            <a:r>
              <a:rPr lang="en-GB" sz="4000" dirty="0" smtClean="0">
                <a:solidFill>
                  <a:schemeClr val="bg1"/>
                </a:solidFill>
              </a:rPr>
              <a:t>17 </a:t>
            </a:r>
            <a:r>
              <a:rPr lang="en-GB" sz="4000" dirty="0">
                <a:solidFill>
                  <a:schemeClr val="bg1"/>
                </a:solidFill>
              </a:rPr>
              <a:t>Elijah was a human being, even as we are. He prayed earnestly that it would not rain, and it did not rain on the land for three and a half years. 18 Again he prayed, and the heavens gave rain, and the earth produced its crops</a:t>
            </a:r>
            <a:r>
              <a:rPr lang="en-GB" sz="4000" dirty="0" smtClean="0">
                <a:solidFill>
                  <a:schemeClr val="bg1"/>
                </a:solidFill>
              </a:rPr>
              <a:t>.</a:t>
            </a:r>
          </a:p>
          <a:p>
            <a:pPr lvl="1"/>
            <a:r>
              <a:rPr lang="en-GB" sz="4000" dirty="0" smtClean="0">
                <a:solidFill>
                  <a:schemeClr val="bg1"/>
                </a:solidFill>
              </a:rPr>
              <a:t>Word for prayer is unusual – specific, urgent need directed to a great king  - supplication is nearest word</a:t>
            </a:r>
          </a:p>
          <a:p>
            <a:pPr lvl="1"/>
            <a:r>
              <a:rPr lang="en-GB" sz="4000" dirty="0" smtClean="0">
                <a:solidFill>
                  <a:schemeClr val="bg1"/>
                </a:solidFill>
              </a:rPr>
              <a:t>Heart turned towards God – </a:t>
            </a:r>
            <a:r>
              <a:rPr lang="en-GB" sz="4000" dirty="0" err="1" smtClean="0">
                <a:solidFill>
                  <a:schemeClr val="bg1"/>
                </a:solidFill>
              </a:rPr>
              <a:t>Jer</a:t>
            </a:r>
            <a:r>
              <a:rPr lang="en-GB" sz="4000" dirty="0" smtClean="0">
                <a:solidFill>
                  <a:schemeClr val="bg1"/>
                </a:solidFill>
              </a:rPr>
              <a:t> 31v33,Ps 37v4 – can’t walk any old way and expect a powerful prayer life!</a:t>
            </a:r>
            <a:endParaRPr lang="en-GB" sz="4000" dirty="0">
              <a:solidFill>
                <a:schemeClr val="bg1"/>
              </a:solidFill>
            </a:endParaRPr>
          </a:p>
          <a:p>
            <a:pPr lvl="1"/>
            <a:r>
              <a:rPr lang="en-GB" sz="4000" dirty="0" smtClean="0">
                <a:solidFill>
                  <a:schemeClr val="bg1"/>
                </a:solidFill>
              </a:rPr>
              <a:t>Praying God’s word back to Him – humble and persistent </a:t>
            </a:r>
            <a:r>
              <a:rPr lang="en-GB" sz="4000" dirty="0" smtClean="0">
                <a:solidFill>
                  <a:srgbClr val="00B0F0"/>
                </a:solidFill>
              </a:rPr>
              <a:t>(not vain repetition, manic self harm)</a:t>
            </a:r>
            <a:r>
              <a:rPr lang="en-GB" sz="4000" dirty="0" smtClean="0">
                <a:solidFill>
                  <a:schemeClr val="bg1"/>
                </a:solidFill>
              </a:rPr>
              <a:t>			</a:t>
            </a:r>
            <a:endParaRPr lang="en-GB" sz="4000" dirty="0">
              <a:solidFill>
                <a:schemeClr val="bg1"/>
              </a:solidFill>
            </a:endParaRPr>
          </a:p>
        </p:txBody>
      </p:sp>
    </p:spTree>
    <p:extLst>
      <p:ext uri="{BB962C8B-B14F-4D97-AF65-F5344CB8AC3E}">
        <p14:creationId xmlns:p14="http://schemas.microsoft.com/office/powerpoint/2010/main" val="48343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8280920" cy="634082"/>
          </a:xfrm>
        </p:spPr>
        <p:txBody>
          <a:bodyPr/>
          <a:lstStyle/>
          <a:p>
            <a:r>
              <a:rPr lang="en-GB" sz="3600" dirty="0" smtClean="0">
                <a:solidFill>
                  <a:schemeClr val="bg1"/>
                </a:solidFill>
                <a:latin typeface="Tahoma" pitchFamily="34" charset="0"/>
                <a:ea typeface="Tahoma" pitchFamily="34" charset="0"/>
                <a:cs typeface="Tahoma" pitchFamily="34" charset="0"/>
              </a:rPr>
              <a:t>Prayer – James’ difficult bit</a:t>
            </a:r>
            <a:endParaRPr lang="en-GB" sz="2800" dirty="0">
              <a:solidFill>
                <a:srgbClr val="FF0000"/>
              </a:solidFill>
              <a:latin typeface="Tahoma" pitchFamily="34" charset="0"/>
              <a:ea typeface="Tahoma" pitchFamily="34" charset="0"/>
              <a:cs typeface="Tahoma" pitchFamily="34" charset="0"/>
            </a:endParaRPr>
          </a:p>
        </p:txBody>
      </p:sp>
      <p:sp>
        <p:nvSpPr>
          <p:cNvPr id="3" name="Content Placeholder 2"/>
          <p:cNvSpPr>
            <a:spLocks noGrp="1"/>
          </p:cNvSpPr>
          <p:nvPr>
            <p:ph sz="quarter" idx="13"/>
          </p:nvPr>
        </p:nvSpPr>
        <p:spPr>
          <a:xfrm>
            <a:off x="0" y="936104"/>
            <a:ext cx="9108504" cy="6093296"/>
          </a:xfrm>
        </p:spPr>
        <p:txBody>
          <a:bodyPr>
            <a:normAutofit lnSpcReduction="10000"/>
          </a:bodyPr>
          <a:lstStyle/>
          <a:p>
            <a:pPr lvl="1"/>
            <a:r>
              <a:rPr lang="en-GB" sz="4000" dirty="0" smtClean="0">
                <a:solidFill>
                  <a:schemeClr val="bg1"/>
                </a:solidFill>
              </a:rPr>
              <a:t>5v13 </a:t>
            </a:r>
            <a:r>
              <a:rPr lang="en-GB" sz="4000" dirty="0">
                <a:solidFill>
                  <a:schemeClr val="bg1"/>
                </a:solidFill>
              </a:rPr>
              <a:t>Is anyone among you in trouble? Let them pray. Is anyone happy? Let them sing songs of praise. 14 Is anyone among you ill? Let them call the elders of the church to pray over them and anoint them with oil in the name of the Lord. 15 And the prayer offered in faith will make the sick person well; the Lord will raise them up. If they have sinned, they will be forgiven. </a:t>
            </a:r>
            <a:r>
              <a:rPr lang="en-GB" sz="4000" dirty="0" smtClean="0">
                <a:solidFill>
                  <a:schemeClr val="bg1"/>
                </a:solidFill>
              </a:rPr>
              <a:t>			</a:t>
            </a:r>
            <a:endParaRPr lang="en-GB" sz="4000" dirty="0">
              <a:solidFill>
                <a:schemeClr val="bg1"/>
              </a:solidFill>
            </a:endParaRPr>
          </a:p>
        </p:txBody>
      </p:sp>
    </p:spTree>
    <p:extLst>
      <p:ext uri="{BB962C8B-B14F-4D97-AF65-F5344CB8AC3E}">
        <p14:creationId xmlns:p14="http://schemas.microsoft.com/office/powerpoint/2010/main" val="139109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78098"/>
          </a:xfrm>
        </p:spPr>
        <p:txBody>
          <a:bodyPr/>
          <a:lstStyle/>
          <a:p>
            <a:r>
              <a:rPr lang="en-GB" sz="3600" dirty="0" smtClean="0">
                <a:solidFill>
                  <a:schemeClr val="bg1"/>
                </a:solidFill>
              </a:rPr>
              <a:t>Biblical context</a:t>
            </a:r>
            <a:endParaRPr lang="en-GB" sz="3600" dirty="0">
              <a:solidFill>
                <a:schemeClr val="bg1"/>
              </a:solidFill>
            </a:endParaRPr>
          </a:p>
        </p:txBody>
      </p:sp>
      <p:sp>
        <p:nvSpPr>
          <p:cNvPr id="3" name="Content Placeholder 2"/>
          <p:cNvSpPr>
            <a:spLocks noGrp="1"/>
          </p:cNvSpPr>
          <p:nvPr>
            <p:ph sz="quarter" idx="13"/>
          </p:nvPr>
        </p:nvSpPr>
        <p:spPr>
          <a:xfrm>
            <a:off x="323528" y="1124744"/>
            <a:ext cx="8424936" cy="5472608"/>
          </a:xfrm>
        </p:spPr>
        <p:txBody>
          <a:bodyPr>
            <a:normAutofit fontScale="77500" lnSpcReduction="20000"/>
          </a:bodyPr>
          <a:lstStyle/>
          <a:p>
            <a:r>
              <a:rPr lang="en-GB" sz="2800" dirty="0" smtClean="0">
                <a:solidFill>
                  <a:schemeClr val="bg1"/>
                </a:solidFill>
              </a:rPr>
              <a:t>James in v14/15 gives the approach </a:t>
            </a:r>
            <a:r>
              <a:rPr lang="en-GB" sz="2800" dirty="0">
                <a:solidFill>
                  <a:schemeClr val="bg1"/>
                </a:solidFill>
              </a:rPr>
              <a:t>to </a:t>
            </a:r>
            <a:r>
              <a:rPr lang="en-GB" sz="2800" dirty="0" smtClean="0">
                <a:solidFill>
                  <a:schemeClr val="bg1"/>
                </a:solidFill>
              </a:rPr>
              <a:t>take when a </a:t>
            </a:r>
            <a:r>
              <a:rPr lang="en-GB" sz="2800" dirty="0">
                <a:solidFill>
                  <a:schemeClr val="bg1"/>
                </a:solidFill>
              </a:rPr>
              <a:t>church member is </a:t>
            </a:r>
            <a:r>
              <a:rPr lang="en-GB" sz="2800" dirty="0" smtClean="0">
                <a:solidFill>
                  <a:schemeClr val="bg1"/>
                </a:solidFill>
              </a:rPr>
              <a:t>sick </a:t>
            </a:r>
            <a:r>
              <a:rPr lang="en-GB" sz="2800" dirty="0">
                <a:solidFill>
                  <a:schemeClr val="bg1"/>
                </a:solidFill>
              </a:rPr>
              <a:t>and seems to guarantee an outcome (healing and forgiveness</a:t>
            </a:r>
            <a:r>
              <a:rPr lang="en-GB" sz="2800" dirty="0" smtClean="0">
                <a:solidFill>
                  <a:schemeClr val="bg1"/>
                </a:solidFill>
              </a:rPr>
              <a:t>).</a:t>
            </a:r>
          </a:p>
          <a:p>
            <a:r>
              <a:rPr lang="en-GB" sz="2800" dirty="0" smtClean="0">
                <a:solidFill>
                  <a:schemeClr val="bg1"/>
                </a:solidFill>
              </a:rPr>
              <a:t>Controversy and debate (ecclesiastical battleground)– </a:t>
            </a:r>
            <a:r>
              <a:rPr lang="en-GB" sz="2800" dirty="0" smtClean="0">
                <a:solidFill>
                  <a:srgbClr val="00B0F0"/>
                </a:solidFill>
              </a:rPr>
              <a:t>the claim seems to be too much</a:t>
            </a:r>
            <a:endParaRPr lang="en-GB" sz="2800" dirty="0">
              <a:solidFill>
                <a:srgbClr val="00B0F0"/>
              </a:solidFill>
            </a:endParaRPr>
          </a:p>
          <a:p>
            <a:r>
              <a:rPr lang="en-GB" sz="2800" dirty="0" smtClean="0">
                <a:solidFill>
                  <a:schemeClr val="bg1"/>
                </a:solidFill>
              </a:rPr>
              <a:t>Warning light when we lay aside what </a:t>
            </a:r>
            <a:r>
              <a:rPr lang="en-GB" sz="2800" dirty="0">
                <a:solidFill>
                  <a:schemeClr val="bg1"/>
                </a:solidFill>
              </a:rPr>
              <a:t>seems to be the natural, grammatical understanding of a verse </a:t>
            </a:r>
            <a:r>
              <a:rPr lang="en-GB" sz="2800" dirty="0" smtClean="0">
                <a:solidFill>
                  <a:schemeClr val="bg1"/>
                </a:solidFill>
              </a:rPr>
              <a:t>or </a:t>
            </a:r>
            <a:r>
              <a:rPr lang="en-GB" sz="2800" dirty="0">
                <a:solidFill>
                  <a:schemeClr val="bg1"/>
                </a:solidFill>
              </a:rPr>
              <a:t>passage</a:t>
            </a:r>
            <a:r>
              <a:rPr lang="en-GB" sz="2800" dirty="0" smtClean="0">
                <a:solidFill>
                  <a:schemeClr val="bg1"/>
                </a:solidFill>
              </a:rPr>
              <a:t>.</a:t>
            </a:r>
          </a:p>
          <a:p>
            <a:pPr lvl="1"/>
            <a:r>
              <a:rPr lang="en-GB" sz="2800" dirty="0" smtClean="0">
                <a:solidFill>
                  <a:schemeClr val="bg1"/>
                </a:solidFill>
              </a:rPr>
              <a:t>Others may lightly dismiss passages – popular to relegate the Bible below our experience – deliberately or because something is off limits</a:t>
            </a:r>
          </a:p>
          <a:p>
            <a:pPr lvl="1"/>
            <a:r>
              <a:rPr lang="en-GB" sz="2800" dirty="0" smtClean="0">
                <a:solidFill>
                  <a:schemeClr val="bg1"/>
                </a:solidFill>
              </a:rPr>
              <a:t>No room for saying the writer did not mean that because it doesn’t fit with my ideas, preferences </a:t>
            </a:r>
            <a:r>
              <a:rPr lang="en-GB" sz="2800" dirty="0">
                <a:solidFill>
                  <a:schemeClr val="bg1"/>
                </a:solidFill>
              </a:rPr>
              <a:t>or </a:t>
            </a:r>
            <a:r>
              <a:rPr lang="en-GB" sz="2800" dirty="0" smtClean="0">
                <a:solidFill>
                  <a:schemeClr val="bg1"/>
                </a:solidFill>
              </a:rPr>
              <a:t>experience</a:t>
            </a:r>
          </a:p>
          <a:p>
            <a:pPr lvl="1"/>
            <a:r>
              <a:rPr lang="en-GB" sz="2800" dirty="0" smtClean="0">
                <a:solidFill>
                  <a:schemeClr val="bg1"/>
                </a:solidFill>
              </a:rPr>
              <a:t>If we are to conclude other than the straightforward literal, grammatical meaning we need to align the verses to a broader Biblical context</a:t>
            </a:r>
          </a:p>
          <a:p>
            <a:pPr lvl="1"/>
            <a:r>
              <a:rPr lang="en-GB" sz="2800" dirty="0" smtClean="0">
                <a:solidFill>
                  <a:schemeClr val="bg1"/>
                </a:solidFill>
              </a:rPr>
              <a:t>That is what we will try to do now – piece by piece – starting with a couple of small pieces - almost asides </a:t>
            </a:r>
            <a:endParaRPr lang="en-GB" sz="2800" dirty="0">
              <a:solidFill>
                <a:schemeClr val="bg1"/>
              </a:solidFill>
            </a:endParaRPr>
          </a:p>
          <a:p>
            <a:pPr lvl="1"/>
            <a:endParaRPr lang="en-GB" sz="2800" dirty="0">
              <a:solidFill>
                <a:schemeClr val="bg1"/>
              </a:solidFill>
            </a:endParaRPr>
          </a:p>
          <a:p>
            <a:endParaRPr lang="en-GB" dirty="0"/>
          </a:p>
        </p:txBody>
      </p:sp>
    </p:spTree>
    <p:extLst>
      <p:ext uri="{BB962C8B-B14F-4D97-AF65-F5344CB8AC3E}">
        <p14:creationId xmlns:p14="http://schemas.microsoft.com/office/powerpoint/2010/main" val="3593158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40960" cy="648072"/>
          </a:xfrm>
        </p:spPr>
        <p:txBody>
          <a:bodyPr/>
          <a:lstStyle/>
          <a:p>
            <a:r>
              <a:rPr lang="en-GB" sz="2800" dirty="0" smtClean="0">
                <a:solidFill>
                  <a:schemeClr val="bg1"/>
                </a:solidFill>
              </a:rPr>
              <a:t>Prayer and forgiveness - Biblical context (1)</a:t>
            </a:r>
            <a:endParaRPr lang="en-GB" sz="2800" dirty="0">
              <a:solidFill>
                <a:schemeClr val="bg1"/>
              </a:solidFill>
            </a:endParaRPr>
          </a:p>
        </p:txBody>
      </p:sp>
      <p:sp>
        <p:nvSpPr>
          <p:cNvPr id="3" name="Content Placeholder 2"/>
          <p:cNvSpPr>
            <a:spLocks noGrp="1"/>
          </p:cNvSpPr>
          <p:nvPr>
            <p:ph sz="quarter" idx="13"/>
          </p:nvPr>
        </p:nvSpPr>
        <p:spPr>
          <a:xfrm>
            <a:off x="395536" y="1052736"/>
            <a:ext cx="8496944" cy="5544616"/>
          </a:xfrm>
        </p:spPr>
        <p:txBody>
          <a:bodyPr>
            <a:normAutofit fontScale="85000" lnSpcReduction="10000"/>
          </a:bodyPr>
          <a:lstStyle/>
          <a:p>
            <a:r>
              <a:rPr lang="en-GB" sz="2800" dirty="0" smtClean="0">
                <a:solidFill>
                  <a:schemeClr val="bg1"/>
                </a:solidFill>
              </a:rPr>
              <a:t>V15b </a:t>
            </a:r>
            <a:r>
              <a:rPr lang="en-GB" sz="2800" dirty="0">
                <a:solidFill>
                  <a:schemeClr val="bg1"/>
                </a:solidFill>
              </a:rPr>
              <a:t>If they have sinned, they will be forgiven</a:t>
            </a:r>
            <a:r>
              <a:rPr lang="en-GB" sz="2800" dirty="0" smtClean="0">
                <a:solidFill>
                  <a:schemeClr val="bg1"/>
                </a:solidFill>
              </a:rPr>
              <a:t>.</a:t>
            </a:r>
          </a:p>
          <a:p>
            <a:pPr lvl="1"/>
            <a:r>
              <a:rPr lang="en-GB" sz="2800" dirty="0" smtClean="0">
                <a:solidFill>
                  <a:schemeClr val="bg1"/>
                </a:solidFill>
              </a:rPr>
              <a:t>The “if” does not imply we can be perfect in this life</a:t>
            </a:r>
          </a:p>
          <a:p>
            <a:pPr lvl="1"/>
            <a:r>
              <a:rPr lang="en-GB" sz="2800" dirty="0" smtClean="0">
                <a:solidFill>
                  <a:schemeClr val="bg1"/>
                </a:solidFill>
              </a:rPr>
              <a:t>There is forgiveness for sin</a:t>
            </a:r>
          </a:p>
          <a:p>
            <a:pPr lvl="2"/>
            <a:r>
              <a:rPr lang="en-GB" sz="2800" dirty="0" smtClean="0">
                <a:solidFill>
                  <a:schemeClr val="bg1"/>
                </a:solidFill>
              </a:rPr>
              <a:t>The </a:t>
            </a:r>
            <a:r>
              <a:rPr lang="en-GB" sz="2800" dirty="0">
                <a:solidFill>
                  <a:schemeClr val="bg1"/>
                </a:solidFill>
              </a:rPr>
              <a:t>Son of Man is the great physician of souls – ‘It is not the healthy who need a doctor, but those who are ill. I have not come to call the righteous, but sinners.’ Mark 2v17 </a:t>
            </a:r>
          </a:p>
          <a:p>
            <a:pPr lvl="2"/>
            <a:r>
              <a:rPr lang="en-GB" sz="2800" dirty="0" smtClean="0">
                <a:solidFill>
                  <a:srgbClr val="00B0F0"/>
                </a:solidFill>
              </a:rPr>
              <a:t>“whoever </a:t>
            </a:r>
            <a:r>
              <a:rPr lang="en-GB" sz="2800" dirty="0">
                <a:solidFill>
                  <a:srgbClr val="00B0F0"/>
                </a:solidFill>
              </a:rPr>
              <a:t>comes to me I will never drive </a:t>
            </a:r>
            <a:r>
              <a:rPr lang="en-GB" sz="2800" dirty="0" smtClean="0">
                <a:solidFill>
                  <a:srgbClr val="00B0F0"/>
                </a:solidFill>
              </a:rPr>
              <a:t>away” John 6v37</a:t>
            </a:r>
          </a:p>
          <a:p>
            <a:pPr lvl="2"/>
            <a:r>
              <a:rPr lang="en-GB" sz="2800" dirty="0" smtClean="0">
                <a:solidFill>
                  <a:schemeClr val="bg1"/>
                </a:solidFill>
              </a:rPr>
              <a:t>The immediate context of James’ writing here suggests that as we examine our lives we should pray for forgiveness regularly</a:t>
            </a:r>
          </a:p>
          <a:p>
            <a:pPr lvl="2"/>
            <a:r>
              <a:rPr lang="en-GB" sz="2800" dirty="0" smtClean="0">
                <a:solidFill>
                  <a:schemeClr val="bg1"/>
                </a:solidFill>
              </a:rPr>
              <a:t>In a time of sickness there can be more time for reflection</a:t>
            </a:r>
          </a:p>
          <a:p>
            <a:pPr lvl="2"/>
            <a:r>
              <a:rPr lang="en-GB" sz="2800" dirty="0" smtClean="0">
                <a:solidFill>
                  <a:schemeClr val="bg1"/>
                </a:solidFill>
              </a:rPr>
              <a:t>Any time we are aware of sin we should seek to go back to our Father in confession quickly – because if we have sinned we will be forgiven (prayer is the route)</a:t>
            </a:r>
          </a:p>
        </p:txBody>
      </p:sp>
    </p:spTree>
    <p:extLst>
      <p:ext uri="{BB962C8B-B14F-4D97-AF65-F5344CB8AC3E}">
        <p14:creationId xmlns:p14="http://schemas.microsoft.com/office/powerpoint/2010/main" val="2052765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40960" cy="648072"/>
          </a:xfrm>
        </p:spPr>
        <p:txBody>
          <a:bodyPr/>
          <a:lstStyle/>
          <a:p>
            <a:r>
              <a:rPr lang="en-GB" dirty="0" smtClean="0">
                <a:solidFill>
                  <a:schemeClr val="bg1"/>
                </a:solidFill>
              </a:rPr>
              <a:t>Sin and sickness linked - biblical context (2)</a:t>
            </a:r>
            <a:endParaRPr lang="en-GB" dirty="0">
              <a:solidFill>
                <a:schemeClr val="bg1"/>
              </a:solidFill>
            </a:endParaRPr>
          </a:p>
        </p:txBody>
      </p:sp>
      <p:sp>
        <p:nvSpPr>
          <p:cNvPr id="3" name="Content Placeholder 2"/>
          <p:cNvSpPr>
            <a:spLocks noGrp="1"/>
          </p:cNvSpPr>
          <p:nvPr>
            <p:ph sz="quarter" idx="13"/>
          </p:nvPr>
        </p:nvSpPr>
        <p:spPr>
          <a:xfrm>
            <a:off x="395536" y="908720"/>
            <a:ext cx="8568952" cy="5949280"/>
          </a:xfrm>
        </p:spPr>
        <p:txBody>
          <a:bodyPr>
            <a:normAutofit fontScale="85000" lnSpcReduction="20000"/>
          </a:bodyPr>
          <a:lstStyle/>
          <a:p>
            <a:r>
              <a:rPr lang="en-GB" sz="2800" dirty="0" smtClean="0">
                <a:solidFill>
                  <a:schemeClr val="bg1"/>
                </a:solidFill>
              </a:rPr>
              <a:t>V15b </a:t>
            </a:r>
            <a:r>
              <a:rPr lang="en-GB" sz="2800" dirty="0">
                <a:solidFill>
                  <a:schemeClr val="bg1"/>
                </a:solidFill>
              </a:rPr>
              <a:t>If they have sinned, </a:t>
            </a:r>
            <a:endParaRPr lang="en-GB" sz="2800" dirty="0" smtClean="0">
              <a:solidFill>
                <a:schemeClr val="bg1"/>
              </a:solidFill>
            </a:endParaRPr>
          </a:p>
          <a:p>
            <a:pPr lvl="1"/>
            <a:r>
              <a:rPr lang="en-GB" sz="2800" dirty="0" smtClean="0">
                <a:solidFill>
                  <a:schemeClr val="bg1"/>
                </a:solidFill>
              </a:rPr>
              <a:t>There are connections between sin and sickness</a:t>
            </a:r>
          </a:p>
          <a:p>
            <a:pPr lvl="2"/>
            <a:r>
              <a:rPr lang="en-GB" sz="2800" dirty="0" smtClean="0">
                <a:solidFill>
                  <a:schemeClr val="bg1"/>
                </a:solidFill>
              </a:rPr>
              <a:t>General – sickness/death through the Fall</a:t>
            </a:r>
          </a:p>
          <a:p>
            <a:pPr lvl="2"/>
            <a:r>
              <a:rPr lang="en-GB" sz="2800" dirty="0" smtClean="0">
                <a:solidFill>
                  <a:schemeClr val="bg1"/>
                </a:solidFill>
              </a:rPr>
              <a:t>Specific – sinful actions and lifestyles can lead to illness</a:t>
            </a:r>
          </a:p>
          <a:p>
            <a:pPr lvl="3"/>
            <a:r>
              <a:rPr lang="en-GB" sz="2800" dirty="0" smtClean="0">
                <a:solidFill>
                  <a:schemeClr val="bg1"/>
                </a:solidFill>
              </a:rPr>
              <a:t>Heavy drinking and liver problems</a:t>
            </a:r>
          </a:p>
          <a:p>
            <a:pPr lvl="3"/>
            <a:r>
              <a:rPr lang="en-GB" sz="2800" dirty="0" smtClean="0">
                <a:solidFill>
                  <a:schemeClr val="bg1"/>
                </a:solidFill>
              </a:rPr>
              <a:t>Gluttony, obesity and type 2 diabetes, heart disease</a:t>
            </a:r>
          </a:p>
          <a:p>
            <a:pPr lvl="3"/>
            <a:r>
              <a:rPr lang="en-GB" sz="2800" dirty="0" smtClean="0">
                <a:solidFill>
                  <a:schemeClr val="bg1"/>
                </a:solidFill>
              </a:rPr>
              <a:t>Sexual promiscuity and STIs  </a:t>
            </a:r>
          </a:p>
          <a:p>
            <a:pPr lvl="3"/>
            <a:r>
              <a:rPr lang="en-GB" sz="2800" dirty="0" smtClean="0">
                <a:solidFill>
                  <a:schemeClr val="bg1"/>
                </a:solidFill>
              </a:rPr>
              <a:t>A public health time bomb (450,000 new diagnosis in 2012 in England – up 5% from the 425,000 new cases in 2011)</a:t>
            </a:r>
          </a:p>
          <a:p>
            <a:pPr lvl="2"/>
            <a:r>
              <a:rPr lang="en-GB" sz="2800" dirty="0" smtClean="0">
                <a:solidFill>
                  <a:schemeClr val="bg1"/>
                </a:solidFill>
              </a:rPr>
              <a:t>Punishment or discipline for God’s children</a:t>
            </a:r>
          </a:p>
          <a:p>
            <a:pPr lvl="3"/>
            <a:r>
              <a:rPr lang="en-GB" sz="2800" dirty="0" smtClean="0">
                <a:solidFill>
                  <a:schemeClr val="bg1"/>
                </a:solidFill>
              </a:rPr>
              <a:t>In the instructions </a:t>
            </a:r>
            <a:r>
              <a:rPr lang="en-GB" sz="2800" dirty="0" err="1" smtClean="0">
                <a:solidFill>
                  <a:schemeClr val="bg1"/>
                </a:solidFill>
              </a:rPr>
              <a:t>wrt</a:t>
            </a:r>
            <a:r>
              <a:rPr lang="en-GB" sz="2800" dirty="0" smtClean="0">
                <a:solidFill>
                  <a:schemeClr val="bg1"/>
                </a:solidFill>
              </a:rPr>
              <a:t> Lord’s Supper (1 </a:t>
            </a:r>
            <a:r>
              <a:rPr lang="en-GB" sz="2800" dirty="0" err="1" smtClean="0">
                <a:solidFill>
                  <a:schemeClr val="bg1"/>
                </a:solidFill>
              </a:rPr>
              <a:t>Cor</a:t>
            </a:r>
            <a:r>
              <a:rPr lang="en-GB" sz="2800" dirty="0" smtClean="0">
                <a:solidFill>
                  <a:schemeClr val="bg1"/>
                </a:solidFill>
              </a:rPr>
              <a:t> 11v30</a:t>
            </a:r>
            <a:r>
              <a:rPr lang="en-GB" sz="2800" dirty="0">
                <a:solidFill>
                  <a:schemeClr val="bg1"/>
                </a:solidFill>
              </a:rPr>
              <a:t>) </a:t>
            </a:r>
            <a:endParaRPr lang="en-GB" sz="2800" dirty="0" smtClean="0">
              <a:solidFill>
                <a:schemeClr val="bg1"/>
              </a:solidFill>
            </a:endParaRPr>
          </a:p>
          <a:p>
            <a:pPr lvl="3"/>
            <a:r>
              <a:rPr lang="en-GB" sz="2800" dirty="0" smtClean="0">
                <a:solidFill>
                  <a:schemeClr val="bg1"/>
                </a:solidFill>
              </a:rPr>
              <a:t>Sickness </a:t>
            </a:r>
            <a:r>
              <a:rPr lang="en-GB" sz="2800" dirty="0">
                <a:solidFill>
                  <a:schemeClr val="bg1"/>
                </a:solidFill>
              </a:rPr>
              <a:t>not always a result of sin (man born blind </a:t>
            </a:r>
            <a:r>
              <a:rPr lang="en-GB" sz="2800" dirty="0" smtClean="0">
                <a:solidFill>
                  <a:schemeClr val="bg1"/>
                </a:solidFill>
              </a:rPr>
              <a:t>John </a:t>
            </a:r>
            <a:r>
              <a:rPr lang="en-GB" sz="2800" dirty="0">
                <a:solidFill>
                  <a:schemeClr val="bg1"/>
                </a:solidFill>
              </a:rPr>
              <a:t>9)  </a:t>
            </a:r>
            <a:endParaRPr lang="en-GB" sz="2000" dirty="0"/>
          </a:p>
          <a:p>
            <a:pPr lvl="3"/>
            <a:r>
              <a:rPr lang="en-GB" sz="2800" dirty="0" smtClean="0">
                <a:solidFill>
                  <a:schemeClr val="bg1"/>
                </a:solidFill>
              </a:rPr>
              <a:t>Need to be careful we are not diagnosing others in this – abusive behaviour is possible here.  </a:t>
            </a:r>
          </a:p>
        </p:txBody>
      </p:sp>
    </p:spTree>
    <p:extLst>
      <p:ext uri="{BB962C8B-B14F-4D97-AF65-F5344CB8AC3E}">
        <p14:creationId xmlns:p14="http://schemas.microsoft.com/office/powerpoint/2010/main" val="2802501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640960" cy="648072"/>
          </a:xfrm>
        </p:spPr>
        <p:txBody>
          <a:bodyPr/>
          <a:lstStyle/>
          <a:p>
            <a:r>
              <a:rPr lang="en-GB" sz="2800" dirty="0" smtClean="0">
                <a:solidFill>
                  <a:schemeClr val="bg1"/>
                </a:solidFill>
              </a:rPr>
              <a:t>the source of healing - Biblical context (3)</a:t>
            </a:r>
            <a:endParaRPr lang="en-GB" sz="2800" dirty="0">
              <a:solidFill>
                <a:schemeClr val="bg1"/>
              </a:solidFill>
            </a:endParaRPr>
          </a:p>
        </p:txBody>
      </p:sp>
      <p:sp>
        <p:nvSpPr>
          <p:cNvPr id="3" name="Content Placeholder 2"/>
          <p:cNvSpPr>
            <a:spLocks noGrp="1"/>
          </p:cNvSpPr>
          <p:nvPr>
            <p:ph sz="quarter" idx="13"/>
          </p:nvPr>
        </p:nvSpPr>
        <p:spPr>
          <a:xfrm>
            <a:off x="323528" y="908720"/>
            <a:ext cx="8496944" cy="5805264"/>
          </a:xfrm>
        </p:spPr>
        <p:txBody>
          <a:bodyPr>
            <a:normAutofit fontScale="77500" lnSpcReduction="20000"/>
          </a:bodyPr>
          <a:lstStyle/>
          <a:p>
            <a:r>
              <a:rPr lang="en-GB" sz="2800" dirty="0">
                <a:solidFill>
                  <a:schemeClr val="bg1"/>
                </a:solidFill>
              </a:rPr>
              <a:t>V15a2 </a:t>
            </a:r>
            <a:r>
              <a:rPr lang="en-GB" sz="2800" dirty="0" smtClean="0">
                <a:solidFill>
                  <a:schemeClr val="bg1"/>
                </a:solidFill>
              </a:rPr>
              <a:t>“the </a:t>
            </a:r>
            <a:r>
              <a:rPr lang="en-GB" sz="2800" dirty="0">
                <a:solidFill>
                  <a:schemeClr val="bg1"/>
                </a:solidFill>
              </a:rPr>
              <a:t>Lord will raise them up</a:t>
            </a:r>
            <a:r>
              <a:rPr lang="en-GB" sz="2800" dirty="0" smtClean="0">
                <a:solidFill>
                  <a:schemeClr val="bg1"/>
                </a:solidFill>
              </a:rPr>
              <a:t>.” </a:t>
            </a:r>
            <a:r>
              <a:rPr lang="en-GB" sz="2800" dirty="0" smtClean="0">
                <a:solidFill>
                  <a:srgbClr val="0070C0"/>
                </a:solidFill>
              </a:rPr>
              <a:t>Make well – save from danger, demons, disease and in the spiritual sense (salvation)</a:t>
            </a:r>
          </a:p>
          <a:p>
            <a:pPr lvl="1"/>
            <a:r>
              <a:rPr lang="en-GB" sz="2800" dirty="0" smtClean="0">
                <a:solidFill>
                  <a:schemeClr val="bg1"/>
                </a:solidFill>
              </a:rPr>
              <a:t>James ascribes power to heal to God – God is always the author of healing! (1v17 Every good and perfect gift come down from Father)</a:t>
            </a:r>
          </a:p>
          <a:p>
            <a:pPr lvl="1"/>
            <a:r>
              <a:rPr lang="en-GB" sz="2800" dirty="0" smtClean="0">
                <a:solidFill>
                  <a:schemeClr val="bg1"/>
                </a:solidFill>
              </a:rPr>
              <a:t>He is the author of healing however it happens</a:t>
            </a:r>
          </a:p>
          <a:p>
            <a:pPr lvl="1"/>
            <a:r>
              <a:rPr lang="en-GB" sz="2800" dirty="0" smtClean="0">
                <a:solidFill>
                  <a:schemeClr val="bg1"/>
                </a:solidFill>
              </a:rPr>
              <a:t>God heals according to His </a:t>
            </a:r>
            <a:r>
              <a:rPr lang="en-GB" sz="2800" dirty="0">
                <a:solidFill>
                  <a:schemeClr val="bg1"/>
                </a:solidFill>
              </a:rPr>
              <a:t>will </a:t>
            </a:r>
            <a:endParaRPr lang="en-GB" sz="2800" dirty="0" smtClean="0">
              <a:solidFill>
                <a:schemeClr val="bg1"/>
              </a:solidFill>
            </a:endParaRPr>
          </a:p>
          <a:p>
            <a:pPr lvl="2"/>
            <a:r>
              <a:rPr lang="en-GB" sz="2800" dirty="0" smtClean="0">
                <a:solidFill>
                  <a:schemeClr val="bg1"/>
                </a:solidFill>
              </a:rPr>
              <a:t>When </a:t>
            </a:r>
            <a:r>
              <a:rPr lang="en-GB" sz="2800" dirty="0">
                <a:solidFill>
                  <a:schemeClr val="bg1"/>
                </a:solidFill>
              </a:rPr>
              <a:t>people are healed by the body’s </a:t>
            </a:r>
            <a:r>
              <a:rPr lang="en-GB" sz="2800" dirty="0" smtClean="0">
                <a:solidFill>
                  <a:schemeClr val="bg1"/>
                </a:solidFill>
              </a:rPr>
              <a:t>mechanisms</a:t>
            </a:r>
          </a:p>
          <a:p>
            <a:pPr lvl="3"/>
            <a:r>
              <a:rPr lang="en-GB" sz="2800" dirty="0" smtClean="0">
                <a:solidFill>
                  <a:schemeClr val="bg1"/>
                </a:solidFill>
              </a:rPr>
              <a:t>That is the creator</a:t>
            </a:r>
          </a:p>
          <a:p>
            <a:pPr lvl="2"/>
            <a:r>
              <a:rPr lang="en-GB" sz="2800" dirty="0" smtClean="0">
                <a:solidFill>
                  <a:schemeClr val="bg1"/>
                </a:solidFill>
              </a:rPr>
              <a:t>When the </a:t>
            </a:r>
            <a:r>
              <a:rPr lang="en-GB" sz="2800" dirty="0">
                <a:solidFill>
                  <a:schemeClr val="bg1"/>
                </a:solidFill>
              </a:rPr>
              <a:t>physician’s skill </a:t>
            </a:r>
            <a:r>
              <a:rPr lang="en-GB" sz="2800" dirty="0" smtClean="0">
                <a:solidFill>
                  <a:schemeClr val="bg1"/>
                </a:solidFill>
              </a:rPr>
              <a:t>or pharmacists knowledge are seen to be effective – it is God’s will and power</a:t>
            </a:r>
          </a:p>
          <a:p>
            <a:pPr lvl="2"/>
            <a:r>
              <a:rPr lang="en-GB" sz="2800" dirty="0" smtClean="0">
                <a:solidFill>
                  <a:schemeClr val="bg1"/>
                </a:solidFill>
              </a:rPr>
              <a:t>And when healing comes by </a:t>
            </a:r>
            <a:r>
              <a:rPr lang="en-GB" sz="2800" dirty="0">
                <a:solidFill>
                  <a:schemeClr val="bg1"/>
                </a:solidFill>
              </a:rPr>
              <a:t>miraculous </a:t>
            </a:r>
            <a:r>
              <a:rPr lang="en-GB" sz="2800" dirty="0" smtClean="0">
                <a:solidFill>
                  <a:schemeClr val="bg1"/>
                </a:solidFill>
              </a:rPr>
              <a:t>intervention.</a:t>
            </a:r>
          </a:p>
          <a:p>
            <a:pPr lvl="3"/>
            <a:r>
              <a:rPr lang="en-GB" sz="2800" dirty="0" smtClean="0">
                <a:solidFill>
                  <a:schemeClr val="bg1"/>
                </a:solidFill>
              </a:rPr>
              <a:t>Miraculous </a:t>
            </a:r>
            <a:r>
              <a:rPr lang="en-GB" sz="2800" dirty="0">
                <a:solidFill>
                  <a:schemeClr val="bg1"/>
                </a:solidFill>
              </a:rPr>
              <a:t>healing has not ceased.</a:t>
            </a:r>
            <a:endParaRPr lang="en-GB" sz="2800" dirty="0" smtClean="0">
              <a:solidFill>
                <a:schemeClr val="bg1"/>
              </a:solidFill>
            </a:endParaRPr>
          </a:p>
          <a:p>
            <a:pPr lvl="1"/>
            <a:r>
              <a:rPr lang="en-GB" sz="2800" dirty="0" smtClean="0">
                <a:solidFill>
                  <a:schemeClr val="bg1"/>
                </a:solidFill>
              </a:rPr>
              <a:t>God </a:t>
            </a:r>
            <a:r>
              <a:rPr lang="en-GB" sz="2800" dirty="0">
                <a:solidFill>
                  <a:schemeClr val="bg1"/>
                </a:solidFill>
              </a:rPr>
              <a:t>is the source and controller of all 3 means</a:t>
            </a:r>
            <a:r>
              <a:rPr lang="en-GB" sz="2800" dirty="0" smtClean="0">
                <a:solidFill>
                  <a:schemeClr val="bg1"/>
                </a:solidFill>
              </a:rPr>
              <a:t>.</a:t>
            </a:r>
          </a:p>
          <a:p>
            <a:pPr lvl="2"/>
            <a:r>
              <a:rPr lang="en-GB" sz="2800" dirty="0" smtClean="0">
                <a:solidFill>
                  <a:schemeClr val="bg1"/>
                </a:solidFill>
              </a:rPr>
              <a:t>He should receive the thanks and glory in every case  </a:t>
            </a:r>
            <a:endParaRPr lang="en-GB" sz="2800" dirty="0">
              <a:solidFill>
                <a:schemeClr val="bg1"/>
              </a:solidFill>
            </a:endParaRPr>
          </a:p>
          <a:p>
            <a:pPr lvl="1"/>
            <a:endParaRPr lang="en-GB" sz="2800" dirty="0" smtClean="0">
              <a:solidFill>
                <a:schemeClr val="bg1"/>
              </a:solidFill>
            </a:endParaRPr>
          </a:p>
          <a:p>
            <a:pPr lvl="1"/>
            <a:endParaRPr lang="en-GB" sz="2800" dirty="0" smtClean="0">
              <a:solidFill>
                <a:schemeClr val="bg1"/>
              </a:solidFill>
            </a:endParaRPr>
          </a:p>
        </p:txBody>
      </p:sp>
    </p:spTree>
    <p:extLst>
      <p:ext uri="{BB962C8B-B14F-4D97-AF65-F5344CB8AC3E}">
        <p14:creationId xmlns:p14="http://schemas.microsoft.com/office/powerpoint/2010/main" val="48929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40960" cy="648072"/>
          </a:xfrm>
        </p:spPr>
        <p:txBody>
          <a:bodyPr/>
          <a:lstStyle/>
          <a:p>
            <a:r>
              <a:rPr lang="en-GB" sz="2800" dirty="0" smtClean="0">
                <a:solidFill>
                  <a:schemeClr val="bg1"/>
                </a:solidFill>
              </a:rPr>
              <a:t>Prescribed process - narrative</a:t>
            </a:r>
            <a:endParaRPr lang="en-GB" sz="2800" dirty="0">
              <a:solidFill>
                <a:schemeClr val="bg1"/>
              </a:solidFill>
            </a:endParaRPr>
          </a:p>
        </p:txBody>
      </p:sp>
      <p:sp>
        <p:nvSpPr>
          <p:cNvPr id="3" name="Content Placeholder 2"/>
          <p:cNvSpPr>
            <a:spLocks noGrp="1"/>
          </p:cNvSpPr>
          <p:nvPr>
            <p:ph sz="quarter" idx="13"/>
          </p:nvPr>
        </p:nvSpPr>
        <p:spPr>
          <a:xfrm>
            <a:off x="395536" y="1052736"/>
            <a:ext cx="8496944" cy="5544616"/>
          </a:xfrm>
        </p:spPr>
        <p:txBody>
          <a:bodyPr>
            <a:normAutofit/>
          </a:bodyPr>
          <a:lstStyle/>
          <a:p>
            <a:r>
              <a:rPr lang="en-GB" sz="2800" dirty="0" smtClean="0">
                <a:solidFill>
                  <a:schemeClr val="bg1"/>
                </a:solidFill>
              </a:rPr>
              <a:t>V14 </a:t>
            </a:r>
            <a:r>
              <a:rPr lang="en-GB" sz="2800" dirty="0">
                <a:solidFill>
                  <a:schemeClr val="bg1"/>
                </a:solidFill>
              </a:rPr>
              <a:t>Is anyone among you ill? Let them call the elders of the church to pray over them and anoint them with oil in the name of the Lord. 15 And the prayer offered in faith will make the sick person well; the Lord will raise them up</a:t>
            </a:r>
            <a:r>
              <a:rPr lang="en-GB" sz="2800" dirty="0" smtClean="0">
                <a:solidFill>
                  <a:schemeClr val="bg1"/>
                </a:solidFill>
              </a:rPr>
              <a:t>.</a:t>
            </a:r>
          </a:p>
          <a:p>
            <a:pPr lvl="1"/>
            <a:r>
              <a:rPr lang="en-GB" sz="2800" dirty="0" smtClean="0">
                <a:solidFill>
                  <a:schemeClr val="bg1"/>
                </a:solidFill>
              </a:rPr>
              <a:t>Prescription not description – contrast with choosing replacement for Judas Iscariot – lots</a:t>
            </a:r>
          </a:p>
          <a:p>
            <a:pPr lvl="1"/>
            <a:r>
              <a:rPr lang="en-GB" sz="2800" dirty="0" smtClean="0">
                <a:solidFill>
                  <a:schemeClr val="bg1"/>
                </a:solidFill>
              </a:rPr>
              <a:t>Straightforward process – lets consider this in 2 parts:-</a:t>
            </a:r>
          </a:p>
          <a:p>
            <a:pPr lvl="2"/>
            <a:r>
              <a:rPr lang="en-GB" sz="2800" dirty="0" smtClean="0">
                <a:solidFill>
                  <a:schemeClr val="bg1"/>
                </a:solidFill>
              </a:rPr>
              <a:t>Broader context on healing – what light does the rest of the NT throw on what appears to be a 100% healing rate</a:t>
            </a:r>
          </a:p>
          <a:p>
            <a:pPr lvl="2"/>
            <a:r>
              <a:rPr lang="en-GB" sz="2800" dirty="0" smtClean="0">
                <a:solidFill>
                  <a:schemeClr val="bg1"/>
                </a:solidFill>
              </a:rPr>
              <a:t>What should we take from the passage    </a:t>
            </a:r>
          </a:p>
        </p:txBody>
      </p:sp>
    </p:spTree>
    <p:extLst>
      <p:ext uri="{BB962C8B-B14F-4D97-AF65-F5344CB8AC3E}">
        <p14:creationId xmlns:p14="http://schemas.microsoft.com/office/powerpoint/2010/main" val="3894583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9975</TotalTime>
  <Words>2186</Words>
  <Application>Microsoft Office PowerPoint</Application>
  <PresentationFormat>On-screen Show (4:3)</PresentationFormat>
  <Paragraphs>151</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Horizon</vt:lpstr>
      <vt:lpstr>Prayer part 3 – final episode</vt:lpstr>
      <vt:lpstr>Prayer – James’ wrapper</vt:lpstr>
      <vt:lpstr>Prayer – James’ wrapper</vt:lpstr>
      <vt:lpstr>Prayer – James’ difficult bit</vt:lpstr>
      <vt:lpstr>Biblical context</vt:lpstr>
      <vt:lpstr>Prayer and forgiveness - Biblical context (1)</vt:lpstr>
      <vt:lpstr>Sin and sickness linked - biblical context (2)</vt:lpstr>
      <vt:lpstr>the source of healing - Biblical context (3)</vt:lpstr>
      <vt:lpstr>Prescribed process - narrative</vt:lpstr>
      <vt:lpstr>miracles</vt:lpstr>
      <vt:lpstr>Context - Healing in the new testament</vt:lpstr>
      <vt:lpstr>Summary - Healing in the new testament</vt:lpstr>
      <vt:lpstr>So what do see in these verses?</vt:lpstr>
      <vt:lpstr>what do see in these verses (2)?</vt:lpstr>
      <vt:lpstr>what about this prayer of faith?</vt:lpstr>
      <vt:lpstr>Superiority of God’s Will over miracles</vt:lpstr>
      <vt:lpstr>Summary/conclusions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Andrews powerpoint on Prayer</dc:title>
  <dc:creator>User</dc:creator>
  <cp:lastModifiedBy>User</cp:lastModifiedBy>
  <cp:revision>326</cp:revision>
  <dcterms:created xsi:type="dcterms:W3CDTF">2012-10-06T15:36:29Z</dcterms:created>
  <dcterms:modified xsi:type="dcterms:W3CDTF">2013-08-25T07:47:26Z</dcterms:modified>
</cp:coreProperties>
</file>